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drawings/drawing2.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9" r:id="rId3"/>
    <p:sldId id="257" r:id="rId4"/>
    <p:sldId id="266" r:id="rId5"/>
    <p:sldId id="258" r:id="rId6"/>
    <p:sldId id="260" r:id="rId7"/>
    <p:sldId id="263" r:id="rId8"/>
    <p:sldId id="264" r:id="rId9"/>
    <p:sldId id="265" r:id="rId10"/>
    <p:sldId id="262"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29" y="6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1.xml"/><Relationship Id="rId4" Type="http://schemas.openxmlformats.org/officeDocument/2006/relationships/oleObject" Target="file:///C:\Users\dell\OneDrive\Bureau\Proper%20Dataset%20After%20Transformation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2.xml"/><Relationship Id="rId4" Type="http://schemas.openxmlformats.org/officeDocument/2006/relationships/oleObject" Target="file:///C:\Users\dell\OneDrive\Bureau\Proper%20Dataset%20After%20Transformations.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dLbls>
            <c:dLbl>
              <c:idx val="0"/>
              <c:tx>
                <c:rich>
                  <a:bodyPr/>
                  <a:lstStyle/>
                  <a:p>
                    <a:fld id="{BD3AA4EE-93FE-4765-85F5-185294C45356}" type="CELLRANGE">
                      <a:rPr lang="en-US"/>
                      <a:pPr/>
                      <a:t>[CELLRANGE]</a:t>
                    </a:fld>
                    <a:endParaRPr lang="en-US" baseline="0"/>
                  </a:p>
                  <a:p>
                    <a:fld id="{BD513A1D-E8E9-40F6-8CAB-A329593BBBC4}" type="VALUE">
                      <a:rPr lang="en-US">
                        <a:solidFill>
                          <a:schemeClr val="accent2"/>
                        </a:solidFill>
                      </a:rPr>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3473-4F8A-9F63-D6AEC1DE4BD7}"/>
                </c:ext>
              </c:extLst>
            </c:dLbl>
            <c:dLbl>
              <c:idx val="1"/>
              <c:tx>
                <c:rich>
                  <a:bodyPr/>
                  <a:lstStyle/>
                  <a:p>
                    <a:fld id="{393C9749-B374-48E7-B5A5-FED953DD80E2}" type="CELLRANGE">
                      <a:rPr lang="en-US"/>
                      <a:pPr/>
                      <a:t>[CELLRANGE]</a:t>
                    </a:fld>
                    <a:endParaRPr lang="en-US" baseline="0"/>
                  </a:p>
                  <a:p>
                    <a:fld id="{80FE5C4F-8A66-4FC3-A95B-46EF06B78F89}" type="VALUE">
                      <a:rPr lang="en-US">
                        <a:solidFill>
                          <a:schemeClr val="accent2"/>
                        </a:solidFill>
                      </a:rPr>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3473-4F8A-9F63-D6AEC1DE4BD7}"/>
                </c:ext>
              </c:extLst>
            </c:dLbl>
            <c:dLbl>
              <c:idx val="2"/>
              <c:tx>
                <c:rich>
                  <a:bodyPr/>
                  <a:lstStyle/>
                  <a:p>
                    <a:fld id="{9E08F745-D9A3-423E-A453-6D1413147F82}" type="CELLRANGE">
                      <a:rPr lang="en-US"/>
                      <a:pPr/>
                      <a:t>[CELLRANGE]</a:t>
                    </a:fld>
                    <a:endParaRPr lang="en-US" baseline="0"/>
                  </a:p>
                  <a:p>
                    <a:fld id="{080A6483-BBA6-44A8-8679-DBB1D5145B9A}" type="VALUE">
                      <a:rPr lang="en-US">
                        <a:solidFill>
                          <a:schemeClr val="accent2"/>
                        </a:solidFill>
                      </a:rPr>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3473-4F8A-9F63-D6AEC1DE4BD7}"/>
                </c:ext>
              </c:extLst>
            </c:dLbl>
            <c:dLbl>
              <c:idx val="3"/>
              <c:tx>
                <c:rich>
                  <a:bodyPr/>
                  <a:lstStyle/>
                  <a:p>
                    <a:fld id="{9C33C1B6-2F68-4386-B5FB-C05C5B81362B}" type="CELLRANGE">
                      <a:rPr lang="en-US"/>
                      <a:pPr/>
                      <a:t>[CELLRANGE]</a:t>
                    </a:fld>
                    <a:endParaRPr lang="en-US" baseline="0"/>
                  </a:p>
                  <a:p>
                    <a:fld id="{207F01A7-F7CA-4CB8-8E50-442B67C954A7}" type="VALUE">
                      <a:rPr lang="en-US">
                        <a:solidFill>
                          <a:schemeClr val="accent2"/>
                        </a:solidFill>
                      </a:rPr>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3473-4F8A-9F63-D6AEC1DE4BD7}"/>
                </c:ext>
              </c:extLst>
            </c:dLbl>
            <c:dLbl>
              <c:idx val="4"/>
              <c:tx>
                <c:rich>
                  <a:bodyPr/>
                  <a:lstStyle/>
                  <a:p>
                    <a:fld id="{D5ABB803-9FD1-409D-BA6A-549C619C9101}" type="CELLRANGE">
                      <a:rPr lang="en-US"/>
                      <a:pPr/>
                      <a:t>[CELLRANGE]</a:t>
                    </a:fld>
                    <a:endParaRPr lang="en-US" baseline="0"/>
                  </a:p>
                  <a:p>
                    <a:fld id="{5560AD9D-6F51-497A-AA6A-30663C08C59C}" type="VALUE">
                      <a:rPr lang="en-US">
                        <a:solidFill>
                          <a:schemeClr val="accent2"/>
                        </a:solidFill>
                      </a:rPr>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3473-4F8A-9F63-D6AEC1DE4BD7}"/>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'Customer Traning'!$F$20:$F$24</c:f>
              <c:strCache>
                <c:ptCount val="5"/>
                <c:pt idx="0">
                  <c:v>Social Media</c:v>
                </c:pt>
                <c:pt idx="1">
                  <c:v>Delivery App</c:v>
                </c:pt>
                <c:pt idx="2">
                  <c:v>Search Engine</c:v>
                </c:pt>
                <c:pt idx="3">
                  <c:v>Word of mouth</c:v>
                </c:pt>
                <c:pt idx="4">
                  <c:v>Website</c:v>
                </c:pt>
              </c:strCache>
            </c:strRef>
          </c:cat>
          <c:val>
            <c:numRef>
              <c:f>'Customer Traning'!$H$20:$H$24</c:f>
              <c:numCache>
                <c:formatCode>0.00%</c:formatCode>
                <c:ptCount val="5"/>
                <c:pt idx="0">
                  <c:v>0.43357358009109076</c:v>
                </c:pt>
                <c:pt idx="1">
                  <c:v>0.20792529839448018</c:v>
                </c:pt>
                <c:pt idx="2">
                  <c:v>0.16745490500577878</c:v>
                </c:pt>
                <c:pt idx="3">
                  <c:v>0.13697594617573589</c:v>
                </c:pt>
                <c:pt idx="4">
                  <c:v>5.4070270332914366E-2</c:v>
                </c:pt>
              </c:numCache>
            </c:numRef>
          </c:val>
          <c:extLst>
            <c:ext xmlns:c15="http://schemas.microsoft.com/office/drawing/2012/chart" uri="{02D57815-91ED-43cb-92C2-25804820EDAC}">
              <c15:datalabelsRange>
                <c15:f>'Customer Traning'!$G$20:$G$24</c15:f>
                <c15:dlblRangeCache>
                  <c:ptCount val="5"/>
                  <c:pt idx="0">
                    <c:v>853</c:v>
                  </c:pt>
                  <c:pt idx="1">
                    <c:v>397</c:v>
                  </c:pt>
                  <c:pt idx="2">
                    <c:v>306</c:v>
                  </c:pt>
                  <c:pt idx="3">
                    <c:v>276</c:v>
                  </c:pt>
                  <c:pt idx="4">
                    <c:v>116</c:v>
                  </c:pt>
                </c15:dlblRangeCache>
              </c15:datalabelsRange>
            </c:ext>
            <c:ext xmlns:c16="http://schemas.microsoft.com/office/drawing/2014/chart" uri="{C3380CC4-5D6E-409C-BE32-E72D297353CC}">
              <c16:uniqueId val="{00000005-3473-4F8A-9F63-D6AEC1DE4BD7}"/>
            </c:ext>
          </c:extLst>
        </c:ser>
        <c:dLbls>
          <c:showLegendKey val="0"/>
          <c:showVal val="0"/>
          <c:showCatName val="0"/>
          <c:showSerName val="0"/>
          <c:showPercent val="0"/>
          <c:showBubbleSize val="0"/>
        </c:dLbls>
        <c:gapWidth val="20"/>
        <c:overlap val="-27"/>
        <c:axId val="1289014703"/>
        <c:axId val="1289018447"/>
      </c:barChart>
      <c:catAx>
        <c:axId val="12890147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89018447"/>
        <c:crosses val="autoZero"/>
        <c:auto val="1"/>
        <c:lblAlgn val="ctr"/>
        <c:lblOffset val="100"/>
        <c:noMultiLvlLbl val="0"/>
      </c:catAx>
      <c:valAx>
        <c:axId val="1289018447"/>
        <c:scaling>
          <c:orientation val="minMax"/>
        </c:scaling>
        <c:delete val="1"/>
        <c:axPos val="l"/>
        <c:numFmt formatCode="0.00%" sourceLinked="1"/>
        <c:majorTickMark val="none"/>
        <c:minorTickMark val="none"/>
        <c:tickLblPos val="nextTo"/>
        <c:crossAx val="1289014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7D59-4E98-8092-73048B43B819}"/>
              </c:ext>
            </c:extLst>
          </c:dPt>
          <c:dPt>
            <c:idx val="1"/>
            <c:bubble3D val="0"/>
            <c:spPr>
              <a:solidFill>
                <a:schemeClr val="accent2"/>
              </a:solidFill>
              <a:ln>
                <a:noFill/>
              </a:ln>
              <a:effectLst/>
            </c:spPr>
            <c:extLst>
              <c:ext xmlns:c16="http://schemas.microsoft.com/office/drawing/2014/chart" uri="{C3380CC4-5D6E-409C-BE32-E72D297353CC}">
                <c16:uniqueId val="{00000003-7D59-4E98-8092-73048B43B819}"/>
              </c:ext>
            </c:extLst>
          </c:dPt>
          <c:dLbls>
            <c:dLbl>
              <c:idx val="0"/>
              <c:tx>
                <c:rich>
                  <a:bodyPr/>
                  <a:lstStyle/>
                  <a:p>
                    <a:fld id="{F1F3F9BC-565B-4DF3-ACA9-9A787671DAD6}" type="CELLRANGE">
                      <a:rPr lang="en-US"/>
                      <a:pPr/>
                      <a:t>[CELLRANGE]</a:t>
                    </a:fld>
                    <a:endParaRPr lang="en-US" baseline="0"/>
                  </a:p>
                  <a:p>
                    <a:fld id="{0DABCAF9-1E20-4326-B8F4-D6C849B8EFD7}"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7D59-4E98-8092-73048B43B819}"/>
                </c:ext>
              </c:extLst>
            </c:dLbl>
            <c:dLbl>
              <c:idx val="1"/>
              <c:tx>
                <c:rich>
                  <a:bodyPr/>
                  <a:lstStyle/>
                  <a:p>
                    <a:fld id="{C80C8087-460C-4B34-9F72-BB25F007CA57}" type="CELLRANGE">
                      <a:rPr lang="en-US"/>
                      <a:pPr/>
                      <a:t>[CELLRANGE]</a:t>
                    </a:fld>
                    <a:endParaRPr lang="en-US" baseline="0"/>
                  </a:p>
                  <a:p>
                    <a:fld id="{3F55E774-AC98-47ED-8BE9-F28B5AD7D1DD}"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7D59-4E98-8092-73048B43B81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'Customer Traning'!$L$20:$L$21</c:f>
              <c:strCache>
                <c:ptCount val="2"/>
                <c:pt idx="0">
                  <c:v>Female</c:v>
                </c:pt>
                <c:pt idx="1">
                  <c:v>Male</c:v>
                </c:pt>
              </c:strCache>
            </c:strRef>
          </c:cat>
          <c:val>
            <c:numRef>
              <c:f>'Customer Traning'!$M$20:$M$21</c:f>
              <c:numCache>
                <c:formatCode>0.00%</c:formatCode>
                <c:ptCount val="2"/>
                <c:pt idx="0">
                  <c:v>0.44262365895004335</c:v>
                </c:pt>
                <c:pt idx="1">
                  <c:v>0.55737634104995659</c:v>
                </c:pt>
              </c:numCache>
            </c:numRef>
          </c:val>
          <c:extLst>
            <c:ext xmlns:c15="http://schemas.microsoft.com/office/drawing/2012/chart" uri="{02D57815-91ED-43cb-92C2-25804820EDAC}">
              <c15:datalabelsRange>
                <c15:f>'Customer Traning'!$N$20:$N$21</c15:f>
                <c15:dlblRangeCache>
                  <c:ptCount val="2"/>
                  <c:pt idx="0">
                    <c:v>852</c:v>
                  </c:pt>
                  <c:pt idx="1">
                    <c:v>1096</c:v>
                  </c:pt>
                </c15:dlblRangeCache>
              </c15:datalabelsRange>
            </c:ext>
            <c:ext xmlns:c16="http://schemas.microsoft.com/office/drawing/2014/chart" uri="{C3380CC4-5D6E-409C-BE32-E72D297353CC}">
              <c16:uniqueId val="{00000004-7D59-4E98-8092-73048B43B819}"/>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chemeClr val="accent1"/>
            </a:solidFill>
            <a:ln>
              <a:noFill/>
            </a:ln>
            <a:effectLst/>
          </c:spPr>
          <c:invertIfNegative val="0"/>
          <c:dLbls>
            <c:dLbl>
              <c:idx val="0"/>
              <c:tx>
                <c:rich>
                  <a:bodyPr/>
                  <a:lstStyle/>
                  <a:p>
                    <a:fld id="{C9578AA0-730F-4020-B264-F03911EED046}" type="CELLRANGE">
                      <a:rPr lang="en-US"/>
                      <a:pPr/>
                      <a:t>[CELLRANGE]</a:t>
                    </a:fld>
                    <a:endParaRPr lang="en-US" baseline="0"/>
                  </a:p>
                  <a:p>
                    <a:fld id="{4EE8A1DB-E69A-48C2-A7B1-92E5E06338E8}"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4167-4C7B-B899-0C4AC715F2E9}"/>
                </c:ext>
              </c:extLst>
            </c:dLbl>
            <c:dLbl>
              <c:idx val="1"/>
              <c:tx>
                <c:rich>
                  <a:bodyPr/>
                  <a:lstStyle/>
                  <a:p>
                    <a:fld id="{4708DB8D-DA2F-4300-8C54-66FF5954A94D}" type="CELLRANGE">
                      <a:rPr lang="en-US"/>
                      <a:pPr/>
                      <a:t>[CELLRANGE]</a:t>
                    </a:fld>
                    <a:endParaRPr lang="en-US" baseline="0"/>
                  </a:p>
                  <a:p>
                    <a:fld id="{5B3A1F23-F154-444B-A9AC-D07D622787A1}"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4167-4C7B-B899-0C4AC715F2E9}"/>
                </c:ext>
              </c:extLst>
            </c:dLbl>
            <c:dLbl>
              <c:idx val="2"/>
              <c:tx>
                <c:rich>
                  <a:bodyPr/>
                  <a:lstStyle/>
                  <a:p>
                    <a:fld id="{ADD7F535-F194-49F6-B05C-DCE86578A0C7}" type="CELLRANGE">
                      <a:rPr lang="en-US"/>
                      <a:pPr/>
                      <a:t>[CELLRANGE]</a:t>
                    </a:fld>
                    <a:endParaRPr lang="en-US" baseline="0"/>
                  </a:p>
                  <a:p>
                    <a:fld id="{EB3F8456-8702-422D-ABFF-55576C7B2A74}"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4167-4C7B-B899-0C4AC715F2E9}"/>
                </c:ext>
              </c:extLst>
            </c:dLbl>
            <c:dLbl>
              <c:idx val="3"/>
              <c:tx>
                <c:rich>
                  <a:bodyPr/>
                  <a:lstStyle/>
                  <a:p>
                    <a:fld id="{6B7615D4-EFB7-4A9E-85EC-E2688618FCD4}" type="CELLRANGE">
                      <a:rPr lang="en-US"/>
                      <a:pPr/>
                      <a:t>[CELLRANGE]</a:t>
                    </a:fld>
                    <a:endParaRPr lang="en-US" baseline="0"/>
                  </a:p>
                  <a:p>
                    <a:fld id="{275B9617-ABB1-40D2-B6CE-230AD0704EA0}"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4167-4C7B-B899-0C4AC715F2E9}"/>
                </c:ext>
              </c:extLst>
            </c:dLbl>
            <c:dLbl>
              <c:idx val="4"/>
              <c:tx>
                <c:rich>
                  <a:bodyPr/>
                  <a:lstStyle/>
                  <a:p>
                    <a:fld id="{B8F79349-35AF-44CD-B04C-5590148E4B5E}" type="CELLRANGE">
                      <a:rPr lang="en-US"/>
                      <a:pPr/>
                      <a:t>[CELLRANGE]</a:t>
                    </a:fld>
                    <a:endParaRPr lang="en-US" baseline="0"/>
                  </a:p>
                  <a:p>
                    <a:fld id="{FEC213BF-F46A-43DF-ABA6-BEAA2BF8518F}"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4167-4C7B-B899-0C4AC715F2E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'Customer Traning'!$Q$20:$Q$24</c:f>
              <c:strCache>
                <c:ptCount val="5"/>
                <c:pt idx="0">
                  <c:v>18 -</c:v>
                </c:pt>
                <c:pt idx="1">
                  <c:v>18 - 25</c:v>
                </c:pt>
                <c:pt idx="2">
                  <c:v>25 - 30</c:v>
                </c:pt>
                <c:pt idx="3">
                  <c:v>30 - 35</c:v>
                </c:pt>
                <c:pt idx="4">
                  <c:v>35 +</c:v>
                </c:pt>
              </c:strCache>
            </c:strRef>
          </c:cat>
          <c:val>
            <c:numRef>
              <c:f>'Customer Traning'!$S$20:$S$24</c:f>
              <c:numCache>
                <c:formatCode>0.00%</c:formatCode>
                <c:ptCount val="5"/>
                <c:pt idx="0">
                  <c:v>2.5449264246499285E-2</c:v>
                </c:pt>
                <c:pt idx="1">
                  <c:v>0.17997962415306959</c:v>
                </c:pt>
                <c:pt idx="2">
                  <c:v>0.26242015333509627</c:v>
                </c:pt>
                <c:pt idx="3">
                  <c:v>0.23377280825316621</c:v>
                </c:pt>
                <c:pt idx="4">
                  <c:v>0.29837815001216861</c:v>
                </c:pt>
              </c:numCache>
            </c:numRef>
          </c:val>
          <c:extLst>
            <c:ext xmlns:c15="http://schemas.microsoft.com/office/drawing/2012/chart" uri="{02D57815-91ED-43cb-92C2-25804820EDAC}">
              <c15:datalabelsRange>
                <c15:f>'Customer Traning'!$R$20:$R$24</c15:f>
                <c15:dlblRangeCache>
                  <c:ptCount val="5"/>
                  <c:pt idx="0">
                    <c:v>46</c:v>
                  </c:pt>
                  <c:pt idx="1">
                    <c:v>345</c:v>
                  </c:pt>
                  <c:pt idx="2">
                    <c:v>526</c:v>
                  </c:pt>
                  <c:pt idx="3">
                    <c:v>443</c:v>
                  </c:pt>
                  <c:pt idx="4">
                    <c:v>588</c:v>
                  </c:pt>
                </c15:dlblRangeCache>
              </c15:datalabelsRange>
            </c:ext>
            <c:ext xmlns:c16="http://schemas.microsoft.com/office/drawing/2014/chart" uri="{C3380CC4-5D6E-409C-BE32-E72D297353CC}">
              <c16:uniqueId val="{00000005-4167-4C7B-B899-0C4AC715F2E9}"/>
            </c:ext>
          </c:extLst>
        </c:ser>
        <c:dLbls>
          <c:showLegendKey val="0"/>
          <c:showVal val="0"/>
          <c:showCatName val="0"/>
          <c:showSerName val="0"/>
          <c:showPercent val="0"/>
          <c:showBubbleSize val="0"/>
        </c:dLbls>
        <c:gapWidth val="20"/>
        <c:axId val="219020111"/>
        <c:axId val="219019695"/>
      </c:barChart>
      <c:valAx>
        <c:axId val="219019695"/>
        <c:scaling>
          <c:orientation val="minMax"/>
        </c:scaling>
        <c:delete val="1"/>
        <c:axPos val="b"/>
        <c:numFmt formatCode="0.00%" sourceLinked="1"/>
        <c:majorTickMark val="out"/>
        <c:minorTickMark val="none"/>
        <c:tickLblPos val="nextTo"/>
        <c:crossAx val="219020111"/>
        <c:crosses val="autoZero"/>
        <c:crossBetween val="between"/>
      </c:valAx>
      <c:catAx>
        <c:axId val="21902011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901969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EA5C-4A1C-ACF1-B98141A35F59}"/>
              </c:ext>
            </c:extLst>
          </c:dPt>
          <c:dPt>
            <c:idx val="1"/>
            <c:bubble3D val="0"/>
            <c:spPr>
              <a:solidFill>
                <a:schemeClr val="accent2"/>
              </a:solidFill>
              <a:ln>
                <a:noFill/>
              </a:ln>
              <a:effectLst/>
            </c:spPr>
            <c:extLst>
              <c:ext xmlns:c16="http://schemas.microsoft.com/office/drawing/2014/chart" uri="{C3380CC4-5D6E-409C-BE32-E72D297353CC}">
                <c16:uniqueId val="{00000003-EA5C-4A1C-ACF1-B98141A35F59}"/>
              </c:ext>
            </c:extLst>
          </c:dPt>
          <c:dPt>
            <c:idx val="2"/>
            <c:bubble3D val="0"/>
            <c:spPr>
              <a:solidFill>
                <a:schemeClr val="bg1"/>
              </a:solidFill>
              <a:ln>
                <a:noFill/>
              </a:ln>
              <a:effectLst/>
            </c:spPr>
            <c:extLst>
              <c:ext xmlns:c16="http://schemas.microsoft.com/office/drawing/2014/chart" uri="{C3380CC4-5D6E-409C-BE32-E72D297353CC}">
                <c16:uniqueId val="{00000005-EA5C-4A1C-ACF1-B98141A35F59}"/>
              </c:ext>
            </c:extLst>
          </c:dPt>
          <c:cat>
            <c:strRef>
              <c:f>'Feedback Traning'!$B$24:$B$26</c:f>
              <c:strCache>
                <c:ptCount val="3"/>
                <c:pt idx="0">
                  <c:v>NPS</c:v>
                </c:pt>
                <c:pt idx="1">
                  <c:v>Diff</c:v>
                </c:pt>
                <c:pt idx="2">
                  <c:v>Total</c:v>
                </c:pt>
              </c:strCache>
            </c:strRef>
          </c:cat>
          <c:val>
            <c:numRef>
              <c:f>'Feedback Traning'!$C$24:$C$26</c:f>
              <c:numCache>
                <c:formatCode>0%</c:formatCode>
                <c:ptCount val="3"/>
                <c:pt idx="0">
                  <c:v>0.31433378671524281</c:v>
                </c:pt>
                <c:pt idx="1">
                  <c:v>0.68566621328475719</c:v>
                </c:pt>
                <c:pt idx="2">
                  <c:v>1</c:v>
                </c:pt>
              </c:numCache>
            </c:numRef>
          </c:val>
          <c:extLst>
            <c:ext xmlns:c16="http://schemas.microsoft.com/office/drawing/2014/chart" uri="{C3380CC4-5D6E-409C-BE32-E72D297353CC}">
              <c16:uniqueId val="{00000006-EA5C-4A1C-ACF1-B98141A35F59}"/>
            </c:ext>
          </c:extLst>
        </c:ser>
        <c:dLbls>
          <c:showLegendKey val="0"/>
          <c:showVal val="0"/>
          <c:showCatName val="0"/>
          <c:showSerName val="0"/>
          <c:showPercent val="0"/>
          <c:showBubbleSize val="0"/>
          <c:showLeaderLines val="1"/>
        </c:dLbls>
        <c:firstSliceAng val="27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1616-48F3-9BB5-019A954A3885}"/>
              </c:ext>
            </c:extLst>
          </c:dPt>
          <c:dPt>
            <c:idx val="1"/>
            <c:bubble3D val="0"/>
            <c:spPr>
              <a:solidFill>
                <a:schemeClr val="accent2"/>
              </a:solidFill>
              <a:ln>
                <a:noFill/>
              </a:ln>
              <a:effectLst/>
            </c:spPr>
            <c:extLst>
              <c:ext xmlns:c16="http://schemas.microsoft.com/office/drawing/2014/chart" uri="{C3380CC4-5D6E-409C-BE32-E72D297353CC}">
                <c16:uniqueId val="{00000003-1616-48F3-9BB5-019A954A3885}"/>
              </c:ext>
            </c:extLst>
          </c:dPt>
          <c:dPt>
            <c:idx val="2"/>
            <c:bubble3D val="0"/>
            <c:spPr>
              <a:solidFill>
                <a:sysClr val="window" lastClr="FFFFFF"/>
              </a:solidFill>
              <a:ln>
                <a:noFill/>
              </a:ln>
              <a:effectLst/>
            </c:spPr>
            <c:extLst>
              <c:ext xmlns:c16="http://schemas.microsoft.com/office/drawing/2014/chart" uri="{C3380CC4-5D6E-409C-BE32-E72D297353CC}">
                <c16:uniqueId val="{00000005-1616-48F3-9BB5-019A954A3885}"/>
              </c:ext>
            </c:extLst>
          </c:dPt>
          <c:cat>
            <c:strRef>
              <c:f>'Feedback Traning'!$H$24:$H$26</c:f>
              <c:strCache>
                <c:ptCount val="3"/>
                <c:pt idx="0">
                  <c:v>CSAT</c:v>
                </c:pt>
                <c:pt idx="1">
                  <c:v>Diff</c:v>
                </c:pt>
                <c:pt idx="2">
                  <c:v>Total</c:v>
                </c:pt>
              </c:strCache>
            </c:strRef>
          </c:cat>
          <c:val>
            <c:numRef>
              <c:f>'Feedback Traning'!$I$24:$I$26</c:f>
              <c:numCache>
                <c:formatCode>0%</c:formatCode>
                <c:ptCount val="3"/>
                <c:pt idx="0">
                  <c:v>0.58898050176840011</c:v>
                </c:pt>
                <c:pt idx="1">
                  <c:v>0.41101949823159989</c:v>
                </c:pt>
                <c:pt idx="2">
                  <c:v>1</c:v>
                </c:pt>
              </c:numCache>
            </c:numRef>
          </c:val>
          <c:extLst>
            <c:ext xmlns:c16="http://schemas.microsoft.com/office/drawing/2014/chart" uri="{C3380CC4-5D6E-409C-BE32-E72D297353CC}">
              <c16:uniqueId val="{00000006-1616-48F3-9BB5-019A954A3885}"/>
            </c:ext>
          </c:extLst>
        </c:ser>
        <c:dLbls>
          <c:showLegendKey val="0"/>
          <c:showVal val="0"/>
          <c:showCatName val="0"/>
          <c:showSerName val="0"/>
          <c:showPercent val="0"/>
          <c:showBubbleSize val="0"/>
          <c:showLeaderLines val="1"/>
        </c:dLbls>
        <c:firstSliceAng val="27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spPr>
            <a:ln w="28575" cap="rnd">
              <a:solidFill>
                <a:schemeClr val="accent1"/>
              </a:solidFill>
              <a:round/>
            </a:ln>
            <a:effectLst/>
          </c:spPr>
          <c:marker>
            <c:symbol val="none"/>
          </c:marker>
          <c:dLbls>
            <c:dLbl>
              <c:idx val="0"/>
              <c:layout>
                <c:manualLayout>
                  <c:x val="1.572558465911205E-2"/>
                  <c:y val="5.26756691966834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DA1-4639-B539-E6BF5F53A156}"/>
                </c:ext>
              </c:extLst>
            </c:dLbl>
            <c:dLbl>
              <c:idx val="1"/>
              <c:layout>
                <c:manualLayout>
                  <c:x val="-2.6876216505912057E-2"/>
                  <c:y val="-1.0203801277054577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DA1-4639-B539-E6BF5F53A156}"/>
                </c:ext>
              </c:extLst>
            </c:dLbl>
            <c:dLbl>
              <c:idx val="2"/>
              <c:layout>
                <c:manualLayout>
                  <c:x val="0"/>
                  <c:y val="-4.4526192664309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DA1-4639-B539-E6BF5F53A156}"/>
                </c:ext>
              </c:extLst>
            </c:dLbl>
            <c:dLbl>
              <c:idx val="3"/>
              <c:layout>
                <c:manualLayout>
                  <c:x val="2.9115901214737974E-2"/>
                  <c:y val="2.78288704151925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A1-4639-B539-E6BF5F53A156}"/>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4">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'Feedback Traning'!$M$8:$M$11</c:f>
              <c:strCache>
                <c:ptCount val="4"/>
                <c:pt idx="0">
                  <c:v>Product Quality</c:v>
                </c:pt>
                <c:pt idx="1">
                  <c:v>Product Diversity</c:v>
                </c:pt>
                <c:pt idx="2">
                  <c:v>Staff Engagement</c:v>
                </c:pt>
                <c:pt idx="3">
                  <c:v>Shop Environment</c:v>
                </c:pt>
              </c:strCache>
            </c:strRef>
          </c:cat>
          <c:val>
            <c:numRef>
              <c:f>'Feedback Traning'!$O$8:$O$11</c:f>
              <c:numCache>
                <c:formatCode>0.0</c:formatCode>
                <c:ptCount val="4"/>
                <c:pt idx="0">
                  <c:v>3.7053388090349078</c:v>
                </c:pt>
                <c:pt idx="1">
                  <c:v>3.0066735112936347</c:v>
                </c:pt>
                <c:pt idx="2">
                  <c:v>1.8557494866529773</c:v>
                </c:pt>
                <c:pt idx="3">
                  <c:v>3.2315195071868583</c:v>
                </c:pt>
              </c:numCache>
            </c:numRef>
          </c:val>
          <c:extLst>
            <c:ext xmlns:c16="http://schemas.microsoft.com/office/drawing/2014/chart" uri="{C3380CC4-5D6E-409C-BE32-E72D297353CC}">
              <c16:uniqueId val="{00000004-3DA1-4639-B539-E6BF5F53A156}"/>
            </c:ext>
          </c:extLst>
        </c:ser>
        <c:dLbls>
          <c:showLegendKey val="0"/>
          <c:showVal val="1"/>
          <c:showCatName val="0"/>
          <c:showSerName val="0"/>
          <c:showPercent val="0"/>
          <c:showBubbleSize val="0"/>
        </c:dLbls>
        <c:axId val="228737055"/>
        <c:axId val="228727487"/>
      </c:radarChart>
      <c:catAx>
        <c:axId val="228737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28727487"/>
        <c:crosses val="autoZero"/>
        <c:auto val="1"/>
        <c:lblAlgn val="ctr"/>
        <c:lblOffset val="100"/>
        <c:noMultiLvlLbl val="0"/>
      </c:catAx>
      <c:valAx>
        <c:axId val="228727487"/>
        <c:scaling>
          <c:orientation val="minMax"/>
          <c:max val="5"/>
          <c:min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28737055"/>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0.40923</cdr:x>
      <cdr:y>0.35343</cdr:y>
    </cdr:from>
    <cdr:to>
      <cdr:x>0.58559</cdr:x>
      <cdr:y>0.63231</cdr:y>
    </cdr:to>
    <cdr:sp macro="" textlink="">
      <cdr:nvSpPr>
        <cdr:cNvPr id="2" name="Oval 1">
          <a:extLst xmlns:a="http://schemas.openxmlformats.org/drawingml/2006/main">
            <a:ext uri="{FF2B5EF4-FFF2-40B4-BE49-F238E27FC236}">
              <a16:creationId xmlns:a16="http://schemas.microsoft.com/office/drawing/2014/main" id="{5E762106-EC33-47B3-92C3-29F1F0E73546}"/>
            </a:ext>
          </a:extLst>
        </cdr:cNvPr>
        <cdr:cNvSpPr/>
      </cdr:nvSpPr>
      <cdr:spPr>
        <a:xfrm xmlns:a="http://schemas.openxmlformats.org/drawingml/2006/main">
          <a:off x="2220951" y="1189464"/>
          <a:ext cx="957146" cy="938561"/>
        </a:xfrm>
        <a:prstGeom xmlns:a="http://schemas.openxmlformats.org/drawingml/2006/main" prst="ellipse">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fld id="{06E40236-63B3-4E48-95B9-9EA464627942}" type="TxLink">
            <a:rPr lang="en-US" sz="2000" b="0" i="0" u="none" strike="noStrike">
              <a:solidFill>
                <a:srgbClr val="000000"/>
              </a:solidFill>
              <a:latin typeface="Calibri"/>
              <a:cs typeface="Calibri"/>
            </a:rPr>
            <a:pPr algn="ctr"/>
            <a:t>31%</a:t>
          </a:fld>
          <a:endParaRPr lang="fr-FR" sz="2000"/>
        </a:p>
      </cdr:txBody>
    </cdr:sp>
  </cdr:relSizeAnchor>
</c:userShapes>
</file>

<file path=ppt/drawings/drawing2.xml><?xml version="1.0" encoding="utf-8"?>
<c:userShapes xmlns:c="http://schemas.openxmlformats.org/drawingml/2006/chart">
  <cdr:relSizeAnchor xmlns:cdr="http://schemas.openxmlformats.org/drawingml/2006/chartDrawing">
    <cdr:from>
      <cdr:x>0.40923</cdr:x>
      <cdr:y>0.35343</cdr:y>
    </cdr:from>
    <cdr:to>
      <cdr:x>0.58559</cdr:x>
      <cdr:y>0.6154</cdr:y>
    </cdr:to>
    <cdr:sp macro="" textlink="">
      <cdr:nvSpPr>
        <cdr:cNvPr id="2" name="Oval 1">
          <a:extLst xmlns:a="http://schemas.openxmlformats.org/drawingml/2006/main">
            <a:ext uri="{FF2B5EF4-FFF2-40B4-BE49-F238E27FC236}">
              <a16:creationId xmlns:a16="http://schemas.microsoft.com/office/drawing/2014/main" id="{5E762106-EC33-47B3-92C3-29F1F0E73546}"/>
            </a:ext>
          </a:extLst>
        </cdr:cNvPr>
        <cdr:cNvSpPr/>
      </cdr:nvSpPr>
      <cdr:spPr>
        <a:xfrm xmlns:a="http://schemas.openxmlformats.org/drawingml/2006/main">
          <a:off x="2887576" y="1799015"/>
          <a:ext cx="1244417" cy="1333480"/>
        </a:xfrm>
        <a:prstGeom xmlns:a="http://schemas.openxmlformats.org/drawingml/2006/main" prst="ellipse">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fld id="{0B7B709F-B1E3-40EE-85A0-BFF736DC2C7F}" type="TxLink">
            <a:rPr lang="en-US" sz="2000" b="0" i="0" u="none" strike="noStrike">
              <a:solidFill>
                <a:srgbClr val="000000"/>
              </a:solidFill>
              <a:latin typeface="Calibri"/>
              <a:cs typeface="Calibri"/>
            </a:rPr>
            <a:pPr algn="ctr"/>
            <a:t>59%</a:t>
          </a:fld>
          <a:endParaRPr lang="fr-FR" sz="24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27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8" y="1929170"/>
            <a:ext cx="7477601" cy="2499598"/>
          </a:xfrm>
          <a:prstGeom prst="rect">
            <a:avLst/>
          </a:prstGeom>
          <a:noFill/>
          <a:ln/>
        </p:spPr>
        <p:txBody>
          <a:bodyPr wrap="square" rtlCol="0" anchor="t"/>
          <a:lstStyle/>
          <a:p>
            <a:pPr marL="0" indent="0">
              <a:lnSpc>
                <a:spcPts val="6561"/>
              </a:lnSpc>
              <a:buNone/>
            </a:pPr>
            <a:r>
              <a:rPr lang="en-US" sz="5249" dirty="0">
                <a:solidFill>
                  <a:srgbClr val="272D45"/>
                </a:solidFill>
                <a:latin typeface="Kanit" pitchFamily="34" charset="0"/>
                <a:ea typeface="Kanit" pitchFamily="34" charset="-122"/>
                <a:cs typeface="Kanit" pitchFamily="34" charset="-120"/>
              </a:rPr>
              <a:t>Customer Survey Analysis of Excel Boba Tea New Store</a:t>
            </a:r>
            <a:endParaRPr lang="en-US" sz="5249" dirty="0"/>
          </a:p>
        </p:txBody>
      </p:sp>
      <p:sp>
        <p:nvSpPr>
          <p:cNvPr id="6" name="Text 3"/>
          <p:cNvSpPr/>
          <p:nvPr/>
        </p:nvSpPr>
        <p:spPr>
          <a:xfrm>
            <a:off x="833199" y="4678680"/>
            <a:ext cx="7477601"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Welcome to the customer survey analysis of Excel's new Boba Tea shop! Let's explore the fascinating results of our survey and some valuable insights.</a:t>
            </a:r>
            <a:endParaRPr lang="en-US" sz="1750" dirty="0"/>
          </a:p>
        </p:txBody>
      </p:sp>
      <p:sp>
        <p:nvSpPr>
          <p:cNvPr id="7" name="Shape 4"/>
          <p:cNvSpPr/>
          <p:nvPr/>
        </p:nvSpPr>
        <p:spPr>
          <a:xfrm>
            <a:off x="833199" y="6011466"/>
            <a:ext cx="355402" cy="355402"/>
          </a:xfrm>
          <a:prstGeom prst="roundRect">
            <a:avLst>
              <a:gd name="adj" fmla="val 25726039"/>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840819" y="6019086"/>
            <a:ext cx="340162" cy="340162"/>
          </a:xfrm>
          <a:prstGeom prst="rect">
            <a:avLst/>
          </a:prstGeom>
        </p:spPr>
      </p:pic>
      <p:sp>
        <p:nvSpPr>
          <p:cNvPr id="9" name="Text 5"/>
          <p:cNvSpPr/>
          <p:nvPr/>
        </p:nvSpPr>
        <p:spPr>
          <a:xfrm>
            <a:off x="1299686" y="5994797"/>
            <a:ext cx="3474720" cy="388858"/>
          </a:xfrm>
          <a:prstGeom prst="rect">
            <a:avLst/>
          </a:prstGeom>
          <a:noFill/>
          <a:ln/>
        </p:spPr>
        <p:txBody>
          <a:bodyPr wrap="none" rtlCol="0" anchor="t"/>
          <a:lstStyle/>
          <a:p>
            <a:pPr marL="0" indent="0" algn="l">
              <a:lnSpc>
                <a:spcPts val="3062"/>
              </a:lnSpc>
              <a:buNone/>
            </a:pPr>
            <a:r>
              <a:rPr lang="en-US" sz="2187" b="1" dirty="0">
                <a:solidFill>
                  <a:srgbClr val="2C3249"/>
                </a:solidFill>
                <a:latin typeface="Martel Sans" pitchFamily="34" charset="0"/>
                <a:ea typeface="Martel Sans" pitchFamily="34" charset="-122"/>
                <a:cs typeface="Martel Sans" pitchFamily="34" charset="-120"/>
              </a:rPr>
              <a:t>by Spaak Jobrigh NGOMA</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1051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duotone>
              <a:prstClr val="black"/>
              <a:schemeClr val="accent2">
                <a:tint val="45000"/>
                <a:satMod val="400000"/>
              </a:schemeClr>
            </a:duotone>
          </a:blip>
          <a:stretch>
            <a:fillRect/>
          </a:stretch>
        </p:blipFill>
        <p:spPr>
          <a:xfrm>
            <a:off x="0" y="0"/>
            <a:ext cx="3657600" cy="8229600"/>
          </a:xfrm>
          <a:prstGeom prst="rect">
            <a:avLst/>
          </a:prstGeom>
        </p:spPr>
      </p:pic>
      <p:sp>
        <p:nvSpPr>
          <p:cNvPr id="5" name="Text 2"/>
          <p:cNvSpPr/>
          <p:nvPr/>
        </p:nvSpPr>
        <p:spPr>
          <a:xfrm>
            <a:off x="4490799" y="2591633"/>
            <a:ext cx="4443889"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Conclusion</a:t>
            </a:r>
            <a:endParaRPr lang="en-US" sz="4374" dirty="0"/>
          </a:p>
        </p:txBody>
      </p:sp>
      <p:sp>
        <p:nvSpPr>
          <p:cNvPr id="6" name="Shape 3"/>
          <p:cNvSpPr/>
          <p:nvPr/>
        </p:nvSpPr>
        <p:spPr>
          <a:xfrm>
            <a:off x="4490799" y="3619261"/>
            <a:ext cx="9477449" cy="3853594"/>
          </a:xfrm>
          <a:prstGeom prst="roundRect">
            <a:avLst>
              <a:gd name="adj" fmla="val 4953"/>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0" indent="0">
              <a:lnSpc>
                <a:spcPts val="2799"/>
              </a:lnSpc>
              <a:buNone/>
            </a:pPr>
            <a:r>
              <a:rPr lang="en-US" sz="1800" dirty="0">
                <a:solidFill>
                  <a:srgbClr val="2C3249"/>
                </a:solidFill>
                <a:latin typeface="Martel Sans" pitchFamily="34" charset="0"/>
                <a:ea typeface="Martel Sans" pitchFamily="34" charset="-122"/>
              </a:rPr>
              <a:t>Nous </a:t>
            </a:r>
            <a:r>
              <a:rPr lang="en-US" sz="1800" dirty="0" err="1">
                <a:solidFill>
                  <a:srgbClr val="2C3249"/>
                </a:solidFill>
                <a:latin typeface="Martel Sans" pitchFamily="34" charset="0"/>
                <a:ea typeface="Martel Sans" pitchFamily="34" charset="-122"/>
              </a:rPr>
              <a:t>avons</a:t>
            </a:r>
            <a:r>
              <a:rPr lang="en-US" sz="1800" dirty="0">
                <a:solidFill>
                  <a:srgbClr val="2C3249"/>
                </a:solidFill>
                <a:latin typeface="Martel Sans" pitchFamily="34" charset="0"/>
                <a:ea typeface="Martel Sans" pitchFamily="34" charset="-122"/>
              </a:rPr>
              <a:t> remarque que :</a:t>
            </a:r>
          </a:p>
          <a:p>
            <a:endParaRPr lang="fr-FR" dirty="0"/>
          </a:p>
        </p:txBody>
      </p:sp>
      <p:sp>
        <p:nvSpPr>
          <p:cNvPr id="7" name="Text 4"/>
          <p:cNvSpPr/>
          <p:nvPr/>
        </p:nvSpPr>
        <p:spPr>
          <a:xfrm>
            <a:off x="7315200" y="1763685"/>
            <a:ext cx="2221944"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Summary</a:t>
            </a:r>
            <a:endParaRPr lang="en-US" sz="218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11571"/>
            <a:ext cx="14630400" cy="8229600"/>
          </a:xfrm>
          <a:prstGeom prst="rect">
            <a:avLst/>
          </a:prstGeom>
          <a:ln/>
        </p:spPr>
        <p:style>
          <a:lnRef idx="2">
            <a:schemeClr val="accent4"/>
          </a:lnRef>
          <a:fillRef idx="1">
            <a:schemeClr val="lt1"/>
          </a:fillRef>
          <a:effectRef idx="0">
            <a:schemeClr val="accent4"/>
          </a:effectRef>
          <a:fontRef idx="minor">
            <a:schemeClr val="dk1"/>
          </a:fontRef>
        </p:style>
      </p:sp>
      <p:pic>
        <p:nvPicPr>
          <p:cNvPr id="4" name="Image 0" descr="preencoded.png"/>
          <p:cNvPicPr>
            <a:picLocks noChangeAspect="1"/>
          </p:cNvPicPr>
          <p:nvPr/>
        </p:nvPicPr>
        <p:blipFill>
          <a:blip r:embed="rId3">
            <a:duotone>
              <a:prstClr val="black"/>
              <a:schemeClr val="accent2">
                <a:tint val="45000"/>
                <a:satMod val="400000"/>
              </a:schemeClr>
            </a:duotone>
          </a:blip>
          <a:stretch>
            <a:fillRect/>
          </a:stretch>
        </p:blipFill>
        <p:spPr>
          <a:xfrm>
            <a:off x="10356" y="-6183"/>
            <a:ext cx="3657600" cy="8229600"/>
          </a:xfrm>
          <a:prstGeom prst="rect">
            <a:avLst/>
          </a:prstGeom>
        </p:spPr>
      </p:pic>
      <p:sp>
        <p:nvSpPr>
          <p:cNvPr id="6" name="Shape 3"/>
          <p:cNvSpPr/>
          <p:nvPr/>
        </p:nvSpPr>
        <p:spPr>
          <a:xfrm>
            <a:off x="4801910" y="1953101"/>
            <a:ext cx="44410" cy="5351026"/>
          </a:xfrm>
          <a:prstGeom prst="roundRect">
            <a:avLst>
              <a:gd name="adj" fmla="val 225151"/>
            </a:avLst>
          </a:prstGeom>
          <a:solidFill>
            <a:schemeClr val="accent2"/>
          </a:solidFill>
          <a:ln/>
        </p:spPr>
      </p:sp>
      <p:sp>
        <p:nvSpPr>
          <p:cNvPr id="7" name="Shape 4"/>
          <p:cNvSpPr/>
          <p:nvPr/>
        </p:nvSpPr>
        <p:spPr>
          <a:xfrm>
            <a:off x="5074027" y="2354401"/>
            <a:ext cx="777597" cy="44410"/>
          </a:xfrm>
          <a:prstGeom prst="roundRect">
            <a:avLst>
              <a:gd name="adj" fmla="val 225151"/>
            </a:avLst>
          </a:prstGeom>
          <a:solidFill>
            <a:schemeClr val="accent2"/>
          </a:solidFill>
          <a:ln/>
        </p:spPr>
      </p:sp>
      <p:sp>
        <p:nvSpPr>
          <p:cNvPr id="8" name="Shape 5"/>
          <p:cNvSpPr/>
          <p:nvPr/>
        </p:nvSpPr>
        <p:spPr>
          <a:xfrm>
            <a:off x="4574084" y="2045669"/>
            <a:ext cx="499943" cy="499943"/>
          </a:xfrm>
          <a:prstGeom prst="roundRect">
            <a:avLst>
              <a:gd name="adj" fmla="val 20000"/>
            </a:avLst>
          </a:prstGeom>
          <a:ln/>
        </p:spPr>
        <p:style>
          <a:lnRef idx="2">
            <a:schemeClr val="accent4"/>
          </a:lnRef>
          <a:fillRef idx="1">
            <a:schemeClr val="lt1"/>
          </a:fillRef>
          <a:effectRef idx="0">
            <a:schemeClr val="accent4"/>
          </a:effectRef>
          <a:fontRef idx="minor">
            <a:schemeClr val="dk1"/>
          </a:fontRef>
        </p:style>
        <p:txBody>
          <a:bodyPr/>
          <a:lstStyle/>
          <a:p>
            <a:pPr algn="ctr"/>
            <a:r>
              <a:rPr lang="fr-FR" sz="2000" b="1" dirty="0"/>
              <a:t>1</a:t>
            </a:r>
          </a:p>
        </p:txBody>
      </p:sp>
      <p:sp>
        <p:nvSpPr>
          <p:cNvPr id="10" name="Text 7"/>
          <p:cNvSpPr/>
          <p:nvPr/>
        </p:nvSpPr>
        <p:spPr>
          <a:xfrm>
            <a:off x="6046113" y="2175272"/>
            <a:ext cx="3434218" cy="347186"/>
          </a:xfrm>
          <a:prstGeom prst="rect">
            <a:avLst/>
          </a:prstGeom>
          <a:noFill/>
          <a:ln/>
        </p:spPr>
        <p:txBody>
          <a:bodyPr wrap="none" rtlCol="0" anchor="t"/>
          <a:lstStyle/>
          <a:p>
            <a:pPr marL="0" indent="0" algn="l">
              <a:lnSpc>
                <a:spcPts val="2734"/>
              </a:lnSpc>
              <a:buNone/>
            </a:pPr>
            <a:r>
              <a:rPr lang="fr-FR" sz="2800" b="1" dirty="0">
                <a:ln w="22225">
                  <a:solidFill>
                    <a:schemeClr val="accent2"/>
                  </a:solidFill>
                  <a:prstDash val="solid"/>
                </a:ln>
                <a:solidFill>
                  <a:schemeClr val="accent2">
                    <a:lumMod val="40000"/>
                    <a:lumOff val="60000"/>
                  </a:schemeClr>
                </a:solidFill>
              </a:rPr>
              <a:t>Problem </a:t>
            </a:r>
            <a:r>
              <a:rPr lang="fr-FR" sz="2800" b="1" dirty="0" err="1">
                <a:ln w="22225">
                  <a:solidFill>
                    <a:schemeClr val="accent2"/>
                  </a:solidFill>
                  <a:prstDash val="solid"/>
                </a:ln>
                <a:solidFill>
                  <a:schemeClr val="accent2">
                    <a:lumMod val="40000"/>
                    <a:lumOff val="60000"/>
                  </a:schemeClr>
                </a:solidFill>
              </a:rPr>
              <a:t>Statement</a:t>
            </a:r>
            <a:r>
              <a:rPr lang="fr-FR" sz="2800" b="1" dirty="0">
                <a:ln w="22225">
                  <a:solidFill>
                    <a:schemeClr val="accent2"/>
                  </a:solidFill>
                  <a:prstDash val="solid"/>
                </a:ln>
                <a:solidFill>
                  <a:schemeClr val="accent2">
                    <a:lumMod val="40000"/>
                    <a:lumOff val="60000"/>
                  </a:schemeClr>
                </a:solidFill>
              </a:rPr>
              <a:t> </a:t>
            </a:r>
            <a:endParaRPr lang="en-US" sz="2800" b="1" dirty="0">
              <a:ln w="22225">
                <a:solidFill>
                  <a:schemeClr val="accent2"/>
                </a:solidFill>
                <a:prstDash val="solid"/>
              </a:ln>
              <a:solidFill>
                <a:schemeClr val="accent2">
                  <a:lumMod val="40000"/>
                  <a:lumOff val="60000"/>
                </a:schemeClr>
              </a:solidFill>
            </a:endParaRPr>
          </a:p>
        </p:txBody>
      </p:sp>
      <p:sp>
        <p:nvSpPr>
          <p:cNvPr id="12" name="Shape 9"/>
          <p:cNvSpPr/>
          <p:nvPr/>
        </p:nvSpPr>
        <p:spPr>
          <a:xfrm>
            <a:off x="5074027" y="3378758"/>
            <a:ext cx="777597" cy="44410"/>
          </a:xfrm>
          <a:prstGeom prst="roundRect">
            <a:avLst>
              <a:gd name="adj" fmla="val 225151"/>
            </a:avLst>
          </a:prstGeom>
          <a:solidFill>
            <a:schemeClr val="accent2"/>
          </a:solidFill>
          <a:ln/>
        </p:spPr>
      </p:sp>
      <p:sp>
        <p:nvSpPr>
          <p:cNvPr id="13" name="Shape 10"/>
          <p:cNvSpPr/>
          <p:nvPr/>
        </p:nvSpPr>
        <p:spPr>
          <a:xfrm>
            <a:off x="4574084" y="3151049"/>
            <a:ext cx="499943" cy="499943"/>
          </a:xfrm>
          <a:prstGeom prst="roundRect">
            <a:avLst>
              <a:gd name="adj" fmla="val 20000"/>
            </a:avLst>
          </a:prstGeom>
          <a:ln/>
        </p:spPr>
        <p:style>
          <a:lnRef idx="2">
            <a:schemeClr val="accent4"/>
          </a:lnRef>
          <a:fillRef idx="1">
            <a:schemeClr val="lt1"/>
          </a:fillRef>
          <a:effectRef idx="0">
            <a:schemeClr val="accent4"/>
          </a:effectRef>
          <a:fontRef idx="minor">
            <a:schemeClr val="dk1"/>
          </a:fontRef>
        </p:style>
        <p:txBody>
          <a:bodyPr/>
          <a:lstStyle/>
          <a:p>
            <a:pPr algn="ctr"/>
            <a:r>
              <a:rPr lang="fr-FR" sz="2400" b="1" dirty="0"/>
              <a:t>2</a:t>
            </a:r>
          </a:p>
        </p:txBody>
      </p:sp>
      <p:sp>
        <p:nvSpPr>
          <p:cNvPr id="15" name="Text 12"/>
          <p:cNvSpPr/>
          <p:nvPr/>
        </p:nvSpPr>
        <p:spPr>
          <a:xfrm>
            <a:off x="6046113" y="3234346"/>
            <a:ext cx="4061460" cy="347186"/>
          </a:xfrm>
          <a:prstGeom prst="rect">
            <a:avLst/>
          </a:prstGeom>
          <a:noFill/>
          <a:ln/>
        </p:spPr>
        <p:txBody>
          <a:bodyPr wrap="none" rtlCol="0" anchor="t"/>
          <a:lstStyle/>
          <a:p>
            <a:pPr marL="0" indent="0" algn="l">
              <a:lnSpc>
                <a:spcPts val="2734"/>
              </a:lnSpc>
              <a:buNone/>
            </a:pPr>
            <a:r>
              <a:rPr lang="en-US" sz="2800" b="1" dirty="0">
                <a:ln w="22225">
                  <a:solidFill>
                    <a:schemeClr val="accent2"/>
                  </a:solidFill>
                  <a:prstDash val="solid"/>
                </a:ln>
                <a:solidFill>
                  <a:schemeClr val="accent2">
                    <a:lumMod val="40000"/>
                    <a:lumOff val="60000"/>
                  </a:schemeClr>
                </a:solidFill>
              </a:rPr>
              <a:t>Goal</a:t>
            </a:r>
          </a:p>
        </p:txBody>
      </p:sp>
      <p:sp>
        <p:nvSpPr>
          <p:cNvPr id="17" name="Shape 14"/>
          <p:cNvSpPr/>
          <p:nvPr/>
        </p:nvSpPr>
        <p:spPr>
          <a:xfrm>
            <a:off x="5085602" y="5467978"/>
            <a:ext cx="777597" cy="44410"/>
          </a:xfrm>
          <a:prstGeom prst="roundRect">
            <a:avLst>
              <a:gd name="adj" fmla="val 225151"/>
            </a:avLst>
          </a:prstGeom>
          <a:solidFill>
            <a:schemeClr val="accent2"/>
          </a:solidFill>
          <a:ln/>
        </p:spPr>
      </p:sp>
      <p:sp>
        <p:nvSpPr>
          <p:cNvPr id="18" name="Shape 15"/>
          <p:cNvSpPr/>
          <p:nvPr/>
        </p:nvSpPr>
        <p:spPr>
          <a:xfrm>
            <a:off x="4574084" y="6444042"/>
            <a:ext cx="499943" cy="499943"/>
          </a:xfrm>
          <a:prstGeom prst="roundRect">
            <a:avLst>
              <a:gd name="adj" fmla="val 20000"/>
            </a:avLst>
          </a:prstGeom>
          <a:ln/>
        </p:spPr>
        <p:style>
          <a:lnRef idx="2">
            <a:schemeClr val="accent4"/>
          </a:lnRef>
          <a:fillRef idx="1">
            <a:schemeClr val="lt1"/>
          </a:fillRef>
          <a:effectRef idx="0">
            <a:schemeClr val="accent4"/>
          </a:effectRef>
          <a:fontRef idx="minor">
            <a:schemeClr val="dk1"/>
          </a:fontRef>
        </p:style>
        <p:txBody>
          <a:bodyPr/>
          <a:lstStyle/>
          <a:p>
            <a:pPr algn="ctr"/>
            <a:r>
              <a:rPr lang="fr-FR" sz="2400" b="1" dirty="0"/>
              <a:t>5</a:t>
            </a:r>
          </a:p>
        </p:txBody>
      </p:sp>
      <p:sp>
        <p:nvSpPr>
          <p:cNvPr id="20" name="Text 17"/>
          <p:cNvSpPr/>
          <p:nvPr/>
        </p:nvSpPr>
        <p:spPr>
          <a:xfrm>
            <a:off x="6102481" y="6556275"/>
            <a:ext cx="2221944" cy="347186"/>
          </a:xfrm>
          <a:prstGeom prst="rect">
            <a:avLst/>
          </a:prstGeom>
          <a:noFill/>
          <a:ln/>
        </p:spPr>
        <p:txBody>
          <a:bodyPr wrap="none" rtlCol="0" anchor="t"/>
          <a:lstStyle/>
          <a:p>
            <a:pPr>
              <a:lnSpc>
                <a:spcPts val="2734"/>
              </a:lnSpc>
            </a:pPr>
            <a:r>
              <a:rPr lang="en-US" sz="2800" b="1" dirty="0">
                <a:ln w="22225">
                  <a:solidFill>
                    <a:schemeClr val="accent2"/>
                  </a:solidFill>
                  <a:prstDash val="solid"/>
                </a:ln>
                <a:solidFill>
                  <a:schemeClr val="accent2">
                    <a:lumMod val="40000"/>
                    <a:lumOff val="60000"/>
                  </a:schemeClr>
                </a:solidFill>
              </a:rPr>
              <a:t>Build Dashboard</a:t>
            </a:r>
          </a:p>
        </p:txBody>
      </p:sp>
      <p:sp>
        <p:nvSpPr>
          <p:cNvPr id="22" name="Shape 10">
            <a:extLst>
              <a:ext uri="{FF2B5EF4-FFF2-40B4-BE49-F238E27FC236}">
                <a16:creationId xmlns:a16="http://schemas.microsoft.com/office/drawing/2014/main" id="{1BE3B286-13D7-43C7-AB95-D6CF5C1DBECF}"/>
              </a:ext>
            </a:extLst>
          </p:cNvPr>
          <p:cNvSpPr/>
          <p:nvPr/>
        </p:nvSpPr>
        <p:spPr>
          <a:xfrm>
            <a:off x="4599159" y="4206279"/>
            <a:ext cx="499943" cy="499943"/>
          </a:xfrm>
          <a:prstGeom prst="roundRect">
            <a:avLst>
              <a:gd name="adj" fmla="val 20000"/>
            </a:avLst>
          </a:prstGeom>
          <a:ln/>
        </p:spPr>
        <p:style>
          <a:lnRef idx="2">
            <a:schemeClr val="accent4"/>
          </a:lnRef>
          <a:fillRef idx="1">
            <a:schemeClr val="lt1"/>
          </a:fillRef>
          <a:effectRef idx="0">
            <a:schemeClr val="accent4"/>
          </a:effectRef>
          <a:fontRef idx="minor">
            <a:schemeClr val="dk1"/>
          </a:fontRef>
        </p:style>
        <p:txBody>
          <a:bodyPr/>
          <a:lstStyle/>
          <a:p>
            <a:pPr algn="ctr"/>
            <a:r>
              <a:rPr lang="fr-FR" sz="2400" b="1" dirty="0"/>
              <a:t>3</a:t>
            </a:r>
          </a:p>
        </p:txBody>
      </p:sp>
      <p:sp>
        <p:nvSpPr>
          <p:cNvPr id="23" name="Shape 10">
            <a:extLst>
              <a:ext uri="{FF2B5EF4-FFF2-40B4-BE49-F238E27FC236}">
                <a16:creationId xmlns:a16="http://schemas.microsoft.com/office/drawing/2014/main" id="{13DDAD2E-C99A-409B-8BC8-A8E54842E075}"/>
              </a:ext>
            </a:extLst>
          </p:cNvPr>
          <p:cNvSpPr/>
          <p:nvPr/>
        </p:nvSpPr>
        <p:spPr>
          <a:xfrm>
            <a:off x="4601086" y="5226782"/>
            <a:ext cx="499943" cy="499943"/>
          </a:xfrm>
          <a:prstGeom prst="roundRect">
            <a:avLst>
              <a:gd name="adj" fmla="val 20000"/>
            </a:avLst>
          </a:prstGeom>
          <a:ln/>
        </p:spPr>
        <p:style>
          <a:lnRef idx="2">
            <a:schemeClr val="accent4"/>
          </a:lnRef>
          <a:fillRef idx="1">
            <a:schemeClr val="lt1"/>
          </a:fillRef>
          <a:effectRef idx="0">
            <a:schemeClr val="accent4"/>
          </a:effectRef>
          <a:fontRef idx="minor">
            <a:schemeClr val="dk1"/>
          </a:fontRef>
        </p:style>
        <p:txBody>
          <a:bodyPr/>
          <a:lstStyle/>
          <a:p>
            <a:pPr algn="ctr"/>
            <a:r>
              <a:rPr lang="fr-FR" sz="2400" b="1" dirty="0"/>
              <a:t>4</a:t>
            </a:r>
          </a:p>
        </p:txBody>
      </p:sp>
      <p:sp>
        <p:nvSpPr>
          <p:cNvPr id="24" name="Shape 9">
            <a:extLst>
              <a:ext uri="{FF2B5EF4-FFF2-40B4-BE49-F238E27FC236}">
                <a16:creationId xmlns:a16="http://schemas.microsoft.com/office/drawing/2014/main" id="{0D32409B-18DF-40AA-8D74-5C0BC00E298A}"/>
              </a:ext>
            </a:extLst>
          </p:cNvPr>
          <p:cNvSpPr/>
          <p:nvPr/>
        </p:nvSpPr>
        <p:spPr>
          <a:xfrm>
            <a:off x="5110677" y="4422411"/>
            <a:ext cx="777597" cy="44410"/>
          </a:xfrm>
          <a:prstGeom prst="roundRect">
            <a:avLst>
              <a:gd name="adj" fmla="val 225151"/>
            </a:avLst>
          </a:prstGeom>
          <a:solidFill>
            <a:schemeClr val="accent2"/>
          </a:solidFill>
          <a:ln/>
        </p:spPr>
      </p:sp>
      <p:sp>
        <p:nvSpPr>
          <p:cNvPr id="25" name="Text 12">
            <a:extLst>
              <a:ext uri="{FF2B5EF4-FFF2-40B4-BE49-F238E27FC236}">
                <a16:creationId xmlns:a16="http://schemas.microsoft.com/office/drawing/2014/main" id="{252E42A6-47BC-4CFD-BF9D-6A08BECC410D}"/>
              </a:ext>
            </a:extLst>
          </p:cNvPr>
          <p:cNvSpPr/>
          <p:nvPr/>
        </p:nvSpPr>
        <p:spPr>
          <a:xfrm>
            <a:off x="6069262" y="4206279"/>
            <a:ext cx="777597" cy="372340"/>
          </a:xfrm>
          <a:prstGeom prst="rect">
            <a:avLst/>
          </a:prstGeom>
          <a:noFill/>
          <a:ln/>
        </p:spPr>
        <p:txBody>
          <a:bodyPr wrap="none" rtlCol="0" anchor="t"/>
          <a:lstStyle/>
          <a:p>
            <a:pPr marL="0" indent="0" algn="l">
              <a:lnSpc>
                <a:spcPts val="2734"/>
              </a:lnSpc>
              <a:buNone/>
            </a:pPr>
            <a:r>
              <a:rPr lang="en-US" sz="2800" b="1" dirty="0">
                <a:ln w="22225">
                  <a:solidFill>
                    <a:schemeClr val="accent2"/>
                  </a:solidFill>
                  <a:prstDash val="solid"/>
                </a:ln>
                <a:solidFill>
                  <a:schemeClr val="accent2">
                    <a:lumMod val="40000"/>
                    <a:lumOff val="60000"/>
                  </a:schemeClr>
                </a:solidFill>
              </a:rPr>
              <a:t>Tools</a:t>
            </a:r>
            <a:r>
              <a:rPr lang="en-US" sz="2800" b="1" dirty="0">
                <a:ln w="22225">
                  <a:solidFill>
                    <a:schemeClr val="accent2"/>
                  </a:solidFill>
                  <a:prstDash val="solid"/>
                </a:ln>
                <a:solidFill>
                  <a:schemeClr val="accent2">
                    <a:lumMod val="40000"/>
                    <a:lumOff val="60000"/>
                  </a:schemeClr>
                </a:solidFill>
                <a:latin typeface="Kanit" pitchFamily="34" charset="0"/>
                <a:ea typeface="Kanit" pitchFamily="34" charset="-122"/>
                <a:cs typeface="Kanit" pitchFamily="34" charset="-120"/>
              </a:rPr>
              <a:t> </a:t>
            </a:r>
            <a:endParaRPr lang="en-US" sz="2800" b="1" dirty="0">
              <a:ln w="22225">
                <a:solidFill>
                  <a:schemeClr val="accent2"/>
                </a:solidFill>
                <a:prstDash val="solid"/>
              </a:ln>
              <a:solidFill>
                <a:schemeClr val="accent2">
                  <a:lumMod val="40000"/>
                  <a:lumOff val="60000"/>
                </a:schemeClr>
              </a:solidFill>
            </a:endParaRPr>
          </a:p>
        </p:txBody>
      </p:sp>
      <p:sp>
        <p:nvSpPr>
          <p:cNvPr id="26" name="Text 12">
            <a:extLst>
              <a:ext uri="{FF2B5EF4-FFF2-40B4-BE49-F238E27FC236}">
                <a16:creationId xmlns:a16="http://schemas.microsoft.com/office/drawing/2014/main" id="{2641F650-8245-4113-A912-483483F51659}"/>
              </a:ext>
            </a:extLst>
          </p:cNvPr>
          <p:cNvSpPr/>
          <p:nvPr/>
        </p:nvSpPr>
        <p:spPr>
          <a:xfrm>
            <a:off x="6102481" y="5230137"/>
            <a:ext cx="4061460" cy="347186"/>
          </a:xfrm>
          <a:prstGeom prst="rect">
            <a:avLst/>
          </a:prstGeom>
          <a:noFill/>
          <a:ln/>
        </p:spPr>
        <p:txBody>
          <a:bodyPr wrap="none" rtlCol="0" anchor="t"/>
          <a:lstStyle/>
          <a:p>
            <a:pPr marL="0" indent="0" algn="l">
              <a:lnSpc>
                <a:spcPts val="2734"/>
              </a:lnSpc>
              <a:buNone/>
            </a:pPr>
            <a:r>
              <a:rPr lang="en-US" sz="2800" b="1" dirty="0">
                <a:ln w="22225">
                  <a:solidFill>
                    <a:schemeClr val="accent2"/>
                  </a:solidFill>
                  <a:prstDash val="solid"/>
                </a:ln>
                <a:solidFill>
                  <a:schemeClr val="accent2">
                    <a:lumMod val="40000"/>
                    <a:lumOff val="60000"/>
                  </a:schemeClr>
                </a:solidFill>
              </a:rPr>
              <a:t>Insights</a:t>
            </a:r>
          </a:p>
        </p:txBody>
      </p:sp>
      <p:sp>
        <p:nvSpPr>
          <p:cNvPr id="27" name="Shape 14">
            <a:extLst>
              <a:ext uri="{FF2B5EF4-FFF2-40B4-BE49-F238E27FC236}">
                <a16:creationId xmlns:a16="http://schemas.microsoft.com/office/drawing/2014/main" id="{11C3F816-EC7C-485C-AD32-5493CA0EB1EB}"/>
              </a:ext>
            </a:extLst>
          </p:cNvPr>
          <p:cNvSpPr/>
          <p:nvPr/>
        </p:nvSpPr>
        <p:spPr>
          <a:xfrm>
            <a:off x="5068992" y="6751032"/>
            <a:ext cx="777597" cy="44410"/>
          </a:xfrm>
          <a:prstGeom prst="roundRect">
            <a:avLst>
              <a:gd name="adj" fmla="val 225151"/>
            </a:avLst>
          </a:prstGeom>
          <a:solidFill>
            <a:schemeClr val="accent2"/>
          </a:solidFill>
          <a:ln/>
        </p:spPr>
      </p:sp>
      <p:sp>
        <p:nvSpPr>
          <p:cNvPr id="28" name="Text 2">
            <a:extLst>
              <a:ext uri="{FF2B5EF4-FFF2-40B4-BE49-F238E27FC236}">
                <a16:creationId xmlns:a16="http://schemas.microsoft.com/office/drawing/2014/main" id="{2018D22A-272B-4B49-ABE3-CCFEE9B50150}"/>
              </a:ext>
            </a:extLst>
          </p:cNvPr>
          <p:cNvSpPr/>
          <p:nvPr/>
        </p:nvSpPr>
        <p:spPr>
          <a:xfrm>
            <a:off x="4542766" y="396562"/>
            <a:ext cx="2389255" cy="694373"/>
          </a:xfrm>
          <a:prstGeom prst="rect">
            <a:avLst/>
          </a:prstGeom>
          <a:noFill/>
          <a:ln/>
        </p:spPr>
        <p:txBody>
          <a:bodyPr wrap="none" rtlCol="0" anchor="t"/>
          <a:lstStyle/>
          <a:p>
            <a:r>
              <a:rPr lang="fr-FR" sz="3600" b="1" dirty="0">
                <a:latin typeface="Kanit"/>
              </a:rPr>
              <a:t>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duotone>
              <a:prstClr val="black"/>
              <a:schemeClr val="accent2">
                <a:tint val="45000"/>
                <a:satMod val="400000"/>
              </a:schemeClr>
            </a:duotone>
          </a:blip>
          <a:stretch>
            <a:fillRect/>
          </a:stretch>
        </p:blipFill>
        <p:spPr>
          <a:xfrm>
            <a:off x="0" y="0"/>
            <a:ext cx="3657600" cy="8229600"/>
          </a:xfrm>
          <a:prstGeom prst="rect">
            <a:avLst/>
          </a:prstGeom>
        </p:spPr>
      </p:pic>
      <p:sp>
        <p:nvSpPr>
          <p:cNvPr id="5" name="Text 2"/>
          <p:cNvSpPr/>
          <p:nvPr/>
        </p:nvSpPr>
        <p:spPr>
          <a:xfrm>
            <a:off x="4490799" y="691236"/>
            <a:ext cx="7383780" cy="694373"/>
          </a:xfrm>
          <a:prstGeom prst="rect">
            <a:avLst/>
          </a:prstGeom>
          <a:noFill/>
          <a:ln/>
        </p:spPr>
        <p:txBody>
          <a:bodyPr wrap="none" rtlCol="0" anchor="t"/>
          <a:lstStyle/>
          <a:p>
            <a:r>
              <a:rPr lang="fr-FR" sz="4000" b="1" dirty="0">
                <a:latin typeface="Kanit"/>
              </a:rPr>
              <a:t>Problem </a:t>
            </a:r>
            <a:r>
              <a:rPr lang="fr-FR" sz="4000" b="1" dirty="0" err="1">
                <a:latin typeface="Kanit"/>
              </a:rPr>
              <a:t>statement</a:t>
            </a:r>
            <a:endParaRPr lang="fr-FR" sz="4000" b="1" dirty="0">
              <a:latin typeface="Kanit"/>
            </a:endParaRPr>
          </a:p>
        </p:txBody>
      </p:sp>
      <p:sp>
        <p:nvSpPr>
          <p:cNvPr id="6" name="Shape 3"/>
          <p:cNvSpPr/>
          <p:nvPr/>
        </p:nvSpPr>
        <p:spPr>
          <a:xfrm>
            <a:off x="4490797" y="2693309"/>
            <a:ext cx="9306401" cy="4054732"/>
          </a:xfrm>
          <a:prstGeom prst="roundRect">
            <a:avLst>
              <a:gd name="adj" fmla="val 764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sp>
      <p:sp>
        <p:nvSpPr>
          <p:cNvPr id="8" name="Text 5"/>
          <p:cNvSpPr/>
          <p:nvPr/>
        </p:nvSpPr>
        <p:spPr>
          <a:xfrm>
            <a:off x="4490799" y="3818311"/>
            <a:ext cx="8834438" cy="3286287"/>
          </a:xfrm>
          <a:prstGeom prst="rect">
            <a:avLst/>
          </a:prstGeom>
          <a:noFill/>
          <a:ln/>
        </p:spPr>
        <p:txBody>
          <a:bodyPr wrap="none" rtlCol="0" anchor="t"/>
          <a:lstStyle/>
          <a:p>
            <a:pPr marL="0" indent="0">
              <a:lnSpc>
                <a:spcPts val="2799"/>
              </a:lnSpc>
              <a:buNone/>
            </a:pPr>
            <a:endParaRPr lang="en-US" sz="1750" dirty="0"/>
          </a:p>
        </p:txBody>
      </p:sp>
      <p:sp>
        <p:nvSpPr>
          <p:cNvPr id="9" name="TextBox 8">
            <a:extLst>
              <a:ext uri="{FF2B5EF4-FFF2-40B4-BE49-F238E27FC236}">
                <a16:creationId xmlns:a16="http://schemas.microsoft.com/office/drawing/2014/main" id="{DEE80755-C3AE-4751-8D6A-00360690D3C7}"/>
              </a:ext>
            </a:extLst>
          </p:cNvPr>
          <p:cNvSpPr txBox="1"/>
          <p:nvPr/>
        </p:nvSpPr>
        <p:spPr>
          <a:xfrm>
            <a:off x="4490797" y="3436894"/>
            <a:ext cx="8498631" cy="2583400"/>
          </a:xfrm>
          <a:prstGeom prst="rect">
            <a:avLst/>
          </a:prstGeom>
          <a:noFill/>
        </p:spPr>
        <p:txBody>
          <a:bodyPr wrap="square" rtlCol="0">
            <a:spAutoFit/>
          </a:bodyPr>
          <a:lstStyle/>
          <a:p>
            <a:pPr lvl="2" algn="just">
              <a:lnSpc>
                <a:spcPts val="2799"/>
              </a:lnSpc>
            </a:pPr>
            <a:r>
              <a:rPr lang="en-US" dirty="0">
                <a:solidFill>
                  <a:srgbClr val="2C3249"/>
                </a:solidFill>
                <a:latin typeface="Aharoni" panose="02010803020104030203" pitchFamily="2" charset="-79"/>
                <a:ea typeface="Martel Sans" pitchFamily="34" charset="-122"/>
                <a:cs typeface="Aharoni" panose="02010803020104030203" pitchFamily="2" charset="-79"/>
              </a:rPr>
              <a:t>Excel Boba Tea is a real estate company that has recently launched its new store and would like to launch more stores, but is not sure which way to go.  To address this issue, they decide to evaluate the experience of their Shop customer before launching a new one. As a data analyst, my job is to create a customer survey, collect data from customers and extract meaningful insights to help Excel Boba Tea understand customer needs and opinions about their new store.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AC4E7FE-EFD1-4853-85DE-E4C758588430}"/>
              </a:ext>
            </a:extLst>
          </p:cNvPr>
          <p:cNvPicPr>
            <a:picLocks noChangeAspect="1"/>
          </p:cNvPicPr>
          <p:nvPr/>
        </p:nvPicPr>
        <p:blipFill>
          <a:blip r:embed="rId2">
            <a:duotone>
              <a:prstClr val="black"/>
              <a:schemeClr val="accent2">
                <a:tint val="45000"/>
                <a:satMod val="400000"/>
              </a:schemeClr>
            </a:duotone>
          </a:blip>
          <a:stretch>
            <a:fillRect/>
          </a:stretch>
        </p:blipFill>
        <p:spPr>
          <a:xfrm>
            <a:off x="0" y="0"/>
            <a:ext cx="3657600" cy="8229600"/>
          </a:xfrm>
          <a:prstGeom prst="rect">
            <a:avLst/>
          </a:prstGeom>
        </p:spPr>
      </p:pic>
      <p:sp>
        <p:nvSpPr>
          <p:cNvPr id="3" name="TextBox 2">
            <a:extLst>
              <a:ext uri="{FF2B5EF4-FFF2-40B4-BE49-F238E27FC236}">
                <a16:creationId xmlns:a16="http://schemas.microsoft.com/office/drawing/2014/main" id="{A6AA14FE-4D98-4EF9-A1EA-D7F0C3434011}"/>
              </a:ext>
            </a:extLst>
          </p:cNvPr>
          <p:cNvSpPr txBox="1"/>
          <p:nvPr/>
        </p:nvSpPr>
        <p:spPr>
          <a:xfrm>
            <a:off x="4294209" y="578734"/>
            <a:ext cx="4583575" cy="769441"/>
          </a:xfrm>
          <a:prstGeom prst="rect">
            <a:avLst/>
          </a:prstGeom>
          <a:noFill/>
        </p:spPr>
        <p:txBody>
          <a:bodyPr wrap="square" rtlCol="0">
            <a:spAutoFit/>
          </a:bodyPr>
          <a:lstStyle/>
          <a:p>
            <a:r>
              <a:rPr lang="fr-FR" sz="4400" b="1" dirty="0">
                <a:latin typeface="Kanit"/>
              </a:rPr>
              <a:t>Goal</a:t>
            </a:r>
          </a:p>
        </p:txBody>
      </p:sp>
      <p:sp>
        <p:nvSpPr>
          <p:cNvPr id="4" name="Shape 3">
            <a:extLst>
              <a:ext uri="{FF2B5EF4-FFF2-40B4-BE49-F238E27FC236}">
                <a16:creationId xmlns:a16="http://schemas.microsoft.com/office/drawing/2014/main" id="{FC1C9AE3-F17A-4B02-B4E9-00B05FEAB215}"/>
              </a:ext>
            </a:extLst>
          </p:cNvPr>
          <p:cNvSpPr/>
          <p:nvPr/>
        </p:nvSpPr>
        <p:spPr>
          <a:xfrm>
            <a:off x="4497409" y="2457551"/>
            <a:ext cx="9306401" cy="4613809"/>
          </a:xfrm>
          <a:prstGeom prst="roundRect">
            <a:avLst>
              <a:gd name="adj" fmla="val 764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000" dirty="0">
                <a:solidFill>
                  <a:schemeClr val="tx1"/>
                </a:solidFill>
              </a:rPr>
              <a:t>My Goal is to create a relevant survey to collect information from customers, analyze dataset and create actionable metrics and visuals and design a user-friendly dashboard for Excel Boba Tea top-level management </a:t>
            </a:r>
          </a:p>
          <a:p>
            <a:pPr algn="ctr"/>
            <a:endParaRPr lang="en-US" sz="2400" b="1" dirty="0"/>
          </a:p>
          <a:p>
            <a:pPr algn="ctr"/>
            <a:r>
              <a:rPr lang="en-US" sz="2400" b="1" u="sng" dirty="0">
                <a:solidFill>
                  <a:schemeClr val="tx1"/>
                </a:solidFill>
              </a:rPr>
              <a:t>KPI's REQUIREMENT</a:t>
            </a:r>
          </a:p>
          <a:p>
            <a:pPr algn="ctr"/>
            <a:endParaRPr lang="en-US" sz="2000" dirty="0"/>
          </a:p>
          <a:p>
            <a:pPr algn="ctr"/>
            <a:r>
              <a:rPr lang="en-US" sz="2000" b="1" dirty="0">
                <a:solidFill>
                  <a:schemeClr val="tx1"/>
                </a:solidFill>
              </a:rPr>
              <a:t>Total Send </a:t>
            </a:r>
            <a:r>
              <a:rPr lang="en-US" sz="2000" dirty="0">
                <a:solidFill>
                  <a:schemeClr val="tx1"/>
                </a:solidFill>
              </a:rPr>
              <a:t>: Number of people they send the survey to</a:t>
            </a:r>
          </a:p>
          <a:p>
            <a:pPr algn="ctr"/>
            <a:r>
              <a:rPr lang="en-US" sz="2000" b="1" dirty="0">
                <a:solidFill>
                  <a:schemeClr val="tx1"/>
                </a:solidFill>
              </a:rPr>
              <a:t>Total Response </a:t>
            </a:r>
            <a:r>
              <a:rPr lang="en-US" sz="2000" dirty="0">
                <a:solidFill>
                  <a:schemeClr val="tx1"/>
                </a:solidFill>
              </a:rPr>
              <a:t>: number of people who respond to the survey</a:t>
            </a:r>
          </a:p>
          <a:p>
            <a:pPr algn="ctr"/>
            <a:r>
              <a:rPr lang="en-US" sz="2000" b="1" dirty="0">
                <a:solidFill>
                  <a:schemeClr val="tx1"/>
                </a:solidFill>
              </a:rPr>
              <a:t>Response Rate</a:t>
            </a:r>
            <a:r>
              <a:rPr lang="en-US" sz="2000" dirty="0">
                <a:solidFill>
                  <a:schemeClr val="tx1"/>
                </a:solidFill>
              </a:rPr>
              <a:t>: the percentage of responses </a:t>
            </a:r>
          </a:p>
          <a:p>
            <a:pPr algn="ctr"/>
            <a:r>
              <a:rPr lang="en-US" sz="2000" b="1" dirty="0">
                <a:solidFill>
                  <a:schemeClr val="tx1"/>
                </a:solidFill>
              </a:rPr>
              <a:t>Average Rating </a:t>
            </a:r>
            <a:r>
              <a:rPr lang="en-US" sz="2000" dirty="0">
                <a:solidFill>
                  <a:schemeClr val="tx1"/>
                </a:solidFill>
              </a:rPr>
              <a:t>: the average rating of product quality, variety, staff engagement, store environment</a:t>
            </a:r>
          </a:p>
          <a:p>
            <a:pPr algn="ctr"/>
            <a:r>
              <a:rPr lang="en-US" sz="2000" b="1" dirty="0">
                <a:solidFill>
                  <a:schemeClr val="tx1"/>
                </a:solidFill>
              </a:rPr>
              <a:t>CSAT</a:t>
            </a:r>
            <a:r>
              <a:rPr lang="en-US" sz="2000" dirty="0">
                <a:solidFill>
                  <a:schemeClr val="tx1"/>
                </a:solidFill>
              </a:rPr>
              <a:t> : Customer Satisfaction Score</a:t>
            </a:r>
          </a:p>
          <a:p>
            <a:pPr algn="ctr"/>
            <a:r>
              <a:rPr lang="en-US" sz="2000" b="1" dirty="0">
                <a:solidFill>
                  <a:schemeClr val="tx1"/>
                </a:solidFill>
              </a:rPr>
              <a:t>NPS</a:t>
            </a:r>
            <a:r>
              <a:rPr lang="en-US" sz="2000" dirty="0">
                <a:solidFill>
                  <a:schemeClr val="tx1"/>
                </a:solidFill>
              </a:rPr>
              <a:t> : Net Promoter Score</a:t>
            </a:r>
          </a:p>
          <a:p>
            <a:pPr algn="ctr"/>
            <a:endParaRPr lang="en-US" sz="2000" dirty="0"/>
          </a:p>
        </p:txBody>
      </p:sp>
    </p:spTree>
    <p:extLst>
      <p:ext uri="{BB962C8B-B14F-4D97-AF65-F5344CB8AC3E}">
        <p14:creationId xmlns:p14="http://schemas.microsoft.com/office/powerpoint/2010/main" val="266435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5511"/>
            <a:ext cx="14630400" cy="8229600"/>
          </a:xfrm>
          <a:prstGeom prst="rect">
            <a:avLst/>
          </a:prstGeom>
          <a:solidFill>
            <a:srgbClr val="FFFFFF"/>
          </a:solidFill>
          <a:ln w="13811">
            <a:solidFill>
              <a:srgbClr val="E5E0DF"/>
            </a:solidFill>
            <a:prstDash val="solid"/>
          </a:ln>
        </p:spPr>
        <p:txBody>
          <a:bodyPr/>
          <a:lstStyle/>
          <a:p>
            <a:endParaRPr lang="fr-FR" dirty="0"/>
          </a:p>
        </p:txBody>
      </p:sp>
      <p:pic>
        <p:nvPicPr>
          <p:cNvPr id="4" name="Image 0" descr="preencoded.png"/>
          <p:cNvPicPr>
            <a:picLocks noChangeAspect="1"/>
          </p:cNvPicPr>
          <p:nvPr/>
        </p:nvPicPr>
        <p:blipFill>
          <a:blip r:embed="rId3">
            <a:duotone>
              <a:prstClr val="black"/>
              <a:schemeClr val="accent2">
                <a:tint val="45000"/>
                <a:satMod val="400000"/>
              </a:schemeClr>
            </a:duotone>
          </a:blip>
          <a:stretch>
            <a:fillRect/>
          </a:stretch>
        </p:blipFill>
        <p:spPr>
          <a:xfrm>
            <a:off x="10976110" y="-15509"/>
            <a:ext cx="3657600" cy="8229600"/>
          </a:xfrm>
          <a:prstGeom prst="rect">
            <a:avLst/>
          </a:prstGeom>
        </p:spPr>
      </p:pic>
      <p:sp>
        <p:nvSpPr>
          <p:cNvPr id="5" name="Text 2"/>
          <p:cNvSpPr/>
          <p:nvPr/>
        </p:nvSpPr>
        <p:spPr>
          <a:xfrm>
            <a:off x="567332" y="654087"/>
            <a:ext cx="5360502" cy="932115"/>
          </a:xfrm>
          <a:prstGeom prst="rect">
            <a:avLst/>
          </a:prstGeom>
          <a:noFill/>
          <a:ln/>
        </p:spPr>
        <p:txBody>
          <a:bodyPr wrap="square" rtlCol="0" anchor="t"/>
          <a:lstStyle/>
          <a:p>
            <a:r>
              <a:rPr lang="fr-FR" sz="4000" b="1" dirty="0">
                <a:latin typeface="Kanit"/>
              </a:rPr>
              <a:t>TOOLS FOR THE PROJET</a:t>
            </a:r>
          </a:p>
        </p:txBody>
      </p:sp>
      <p:sp>
        <p:nvSpPr>
          <p:cNvPr id="6" name="Shape 3"/>
          <p:cNvSpPr/>
          <p:nvPr/>
        </p:nvSpPr>
        <p:spPr>
          <a:xfrm>
            <a:off x="844774" y="2389356"/>
            <a:ext cx="499943" cy="499943"/>
          </a:xfrm>
          <a:prstGeom prst="roundRect">
            <a:avLst>
              <a:gd name="adj" fmla="val 20000"/>
            </a:avLst>
          </a:prstGeom>
          <a:solidFill>
            <a:srgbClr val="DFECE9"/>
          </a:solidFill>
          <a:ln w="13811">
            <a:solidFill>
              <a:srgbClr val="BFD9D3"/>
            </a:solidFill>
            <a:prstDash val="solid"/>
          </a:ln>
        </p:spPr>
      </p:sp>
      <p:sp>
        <p:nvSpPr>
          <p:cNvPr id="7" name="Text 4"/>
          <p:cNvSpPr/>
          <p:nvPr/>
        </p:nvSpPr>
        <p:spPr>
          <a:xfrm>
            <a:off x="1007057" y="2368642"/>
            <a:ext cx="9906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8" name="Text 5"/>
          <p:cNvSpPr/>
          <p:nvPr/>
        </p:nvSpPr>
        <p:spPr>
          <a:xfrm>
            <a:off x="6461473" y="2465616"/>
            <a:ext cx="5005216" cy="459376"/>
          </a:xfrm>
          <a:prstGeom prst="rect">
            <a:avLst/>
          </a:prstGeom>
          <a:noFill/>
          <a:ln/>
        </p:spPr>
        <p:txBody>
          <a:bodyPr wrap="squar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Power Query for Data Transformation </a:t>
            </a:r>
            <a:endParaRPr lang="en-US" sz="2187" dirty="0"/>
          </a:p>
        </p:txBody>
      </p:sp>
      <p:sp>
        <p:nvSpPr>
          <p:cNvPr id="10" name="Shape 7"/>
          <p:cNvSpPr/>
          <p:nvPr/>
        </p:nvSpPr>
        <p:spPr>
          <a:xfrm>
            <a:off x="5904655" y="2435003"/>
            <a:ext cx="499943" cy="499943"/>
          </a:xfrm>
          <a:prstGeom prst="roundRect">
            <a:avLst>
              <a:gd name="adj" fmla="val 20000"/>
            </a:avLst>
          </a:prstGeom>
          <a:solidFill>
            <a:srgbClr val="DFECE9"/>
          </a:solidFill>
          <a:ln w="13811">
            <a:solidFill>
              <a:srgbClr val="BFD9D3"/>
            </a:solidFill>
            <a:prstDash val="solid"/>
          </a:ln>
        </p:spPr>
        <p:txBody>
          <a:bodyPr/>
          <a:lstStyle/>
          <a:p>
            <a:endParaRPr lang="fr-FR" dirty="0"/>
          </a:p>
        </p:txBody>
      </p:sp>
      <p:sp>
        <p:nvSpPr>
          <p:cNvPr id="11" name="Text 8"/>
          <p:cNvSpPr/>
          <p:nvPr/>
        </p:nvSpPr>
        <p:spPr>
          <a:xfrm>
            <a:off x="6063683" y="2440514"/>
            <a:ext cx="186524" cy="418438"/>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2" name="Text 9"/>
          <p:cNvSpPr/>
          <p:nvPr/>
        </p:nvSpPr>
        <p:spPr>
          <a:xfrm>
            <a:off x="1501426" y="2417264"/>
            <a:ext cx="4289724" cy="43022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Microsoft Forms for Data Collection</a:t>
            </a:r>
            <a:endParaRPr lang="en-US" sz="2187" dirty="0"/>
          </a:p>
        </p:txBody>
      </p:sp>
      <p:sp>
        <p:nvSpPr>
          <p:cNvPr id="14" name="Shape 11"/>
          <p:cNvSpPr/>
          <p:nvPr/>
        </p:nvSpPr>
        <p:spPr>
          <a:xfrm>
            <a:off x="833199" y="4986740"/>
            <a:ext cx="499943" cy="499943"/>
          </a:xfrm>
          <a:prstGeom prst="roundRect">
            <a:avLst>
              <a:gd name="adj" fmla="val 20000"/>
            </a:avLst>
          </a:prstGeom>
          <a:solidFill>
            <a:srgbClr val="DFECE9"/>
          </a:solidFill>
          <a:ln w="13811">
            <a:solidFill>
              <a:srgbClr val="BFD9D3"/>
            </a:solidFill>
            <a:prstDash val="solid"/>
          </a:ln>
        </p:spPr>
      </p:sp>
      <p:sp>
        <p:nvSpPr>
          <p:cNvPr id="15" name="Text 12"/>
          <p:cNvSpPr/>
          <p:nvPr/>
        </p:nvSpPr>
        <p:spPr>
          <a:xfrm>
            <a:off x="995482" y="5027355"/>
            <a:ext cx="17526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6" name="Text 13"/>
          <p:cNvSpPr/>
          <p:nvPr/>
        </p:nvSpPr>
        <p:spPr>
          <a:xfrm>
            <a:off x="1555313" y="5062080"/>
            <a:ext cx="3665220" cy="347186"/>
          </a:xfrm>
          <a:prstGeom prst="rect">
            <a:avLst/>
          </a:prstGeom>
          <a:noFill/>
          <a:ln/>
        </p:spPr>
        <p:txBody>
          <a:bodyPr wrap="none" rtlCol="0" anchor="t"/>
          <a:lstStyle/>
          <a:p>
            <a:pPr marL="0" indent="0">
              <a:lnSpc>
                <a:spcPts val="2734"/>
              </a:lnSpc>
              <a:buNone/>
            </a:pPr>
            <a:endParaRPr lang="en-US" sz="2187" dirty="0"/>
          </a:p>
        </p:txBody>
      </p:sp>
      <p:sp>
        <p:nvSpPr>
          <p:cNvPr id="17" name="Text 14"/>
          <p:cNvSpPr/>
          <p:nvPr/>
        </p:nvSpPr>
        <p:spPr>
          <a:xfrm>
            <a:off x="1555313" y="6168509"/>
            <a:ext cx="8584287" cy="710803"/>
          </a:xfrm>
          <a:prstGeom prst="rect">
            <a:avLst/>
          </a:prstGeom>
          <a:noFill/>
          <a:ln/>
        </p:spPr>
        <p:txBody>
          <a:bodyPr wrap="square" rtlCol="0" anchor="t"/>
          <a:lstStyle/>
          <a:p>
            <a:pPr marL="0" indent="0">
              <a:lnSpc>
                <a:spcPts val="2799"/>
              </a:lnSpc>
              <a:buNone/>
            </a:pPr>
            <a:endParaRPr lang="en-US" sz="1750" dirty="0"/>
          </a:p>
        </p:txBody>
      </p:sp>
      <p:pic>
        <p:nvPicPr>
          <p:cNvPr id="19" name="Picture 18">
            <a:extLst>
              <a:ext uri="{FF2B5EF4-FFF2-40B4-BE49-F238E27FC236}">
                <a16:creationId xmlns:a16="http://schemas.microsoft.com/office/drawing/2014/main" id="{B0340746-F6F9-4DDD-85E8-CD840C04709A}"/>
              </a:ext>
            </a:extLst>
          </p:cNvPr>
          <p:cNvPicPr>
            <a:picLocks noChangeAspect="1"/>
          </p:cNvPicPr>
          <p:nvPr/>
        </p:nvPicPr>
        <p:blipFill>
          <a:blip r:embed="rId4"/>
          <a:stretch>
            <a:fillRect/>
          </a:stretch>
        </p:blipFill>
        <p:spPr>
          <a:xfrm>
            <a:off x="7005439" y="3217704"/>
            <a:ext cx="1700961" cy="1366439"/>
          </a:xfrm>
          <a:prstGeom prst="rect">
            <a:avLst/>
          </a:prstGeom>
        </p:spPr>
      </p:pic>
      <p:pic>
        <p:nvPicPr>
          <p:cNvPr id="21" name="Picture 20">
            <a:extLst>
              <a:ext uri="{FF2B5EF4-FFF2-40B4-BE49-F238E27FC236}">
                <a16:creationId xmlns:a16="http://schemas.microsoft.com/office/drawing/2014/main" id="{B77919E9-31D2-4B88-B73E-BFD4FA1995E5}"/>
              </a:ext>
            </a:extLst>
          </p:cNvPr>
          <p:cNvPicPr>
            <a:picLocks noChangeAspect="1"/>
          </p:cNvPicPr>
          <p:nvPr/>
        </p:nvPicPr>
        <p:blipFill>
          <a:blip r:embed="rId5"/>
          <a:stretch>
            <a:fillRect/>
          </a:stretch>
        </p:blipFill>
        <p:spPr>
          <a:xfrm>
            <a:off x="1413068" y="2924992"/>
            <a:ext cx="1659151" cy="1659151"/>
          </a:xfrm>
          <a:prstGeom prst="rect">
            <a:avLst/>
          </a:prstGeom>
        </p:spPr>
      </p:pic>
      <p:sp>
        <p:nvSpPr>
          <p:cNvPr id="22" name="Text 5">
            <a:extLst>
              <a:ext uri="{FF2B5EF4-FFF2-40B4-BE49-F238E27FC236}">
                <a16:creationId xmlns:a16="http://schemas.microsoft.com/office/drawing/2014/main" id="{34614299-3734-4978-8758-FD519A3C069F}"/>
              </a:ext>
            </a:extLst>
          </p:cNvPr>
          <p:cNvSpPr/>
          <p:nvPr/>
        </p:nvSpPr>
        <p:spPr>
          <a:xfrm>
            <a:off x="1439863" y="5037840"/>
            <a:ext cx="7634770" cy="448843"/>
          </a:xfrm>
          <a:prstGeom prst="rect">
            <a:avLst/>
          </a:prstGeom>
          <a:noFill/>
          <a:ln/>
        </p:spPr>
        <p:txBody>
          <a:bodyPr wrap="squar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Pivot Table and Chart for Analysis, Report and Visualization</a:t>
            </a:r>
            <a:endParaRPr lang="en-US" sz="2187" dirty="0"/>
          </a:p>
        </p:txBody>
      </p:sp>
      <p:pic>
        <p:nvPicPr>
          <p:cNvPr id="26" name="Picture 25">
            <a:extLst>
              <a:ext uri="{FF2B5EF4-FFF2-40B4-BE49-F238E27FC236}">
                <a16:creationId xmlns:a16="http://schemas.microsoft.com/office/drawing/2014/main" id="{2D0BA302-C692-4818-91E9-8A3CE820F50C}"/>
              </a:ext>
            </a:extLst>
          </p:cNvPr>
          <p:cNvPicPr>
            <a:picLocks noChangeAspect="1"/>
          </p:cNvPicPr>
          <p:nvPr/>
        </p:nvPicPr>
        <p:blipFill>
          <a:blip r:embed="rId6"/>
          <a:stretch>
            <a:fillRect/>
          </a:stretch>
        </p:blipFill>
        <p:spPr>
          <a:xfrm>
            <a:off x="1094745" y="5807841"/>
            <a:ext cx="2291420" cy="14321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fr-FR" dirty="0"/>
          </a:p>
        </p:txBody>
      </p:sp>
      <p:sp>
        <p:nvSpPr>
          <p:cNvPr id="3" name="Shape 1"/>
          <p:cNvSpPr/>
          <p:nvPr/>
        </p:nvSpPr>
        <p:spPr>
          <a:xfrm>
            <a:off x="0" y="0"/>
            <a:ext cx="14630400" cy="8229600"/>
          </a:xfrm>
          <a:prstGeom prst="rect">
            <a:avLst/>
          </a:prstGeom>
          <a:solidFill>
            <a:srgbClr val="FFFFFF"/>
          </a:solidFill>
          <a:ln w="13811">
            <a:solidFill>
              <a:srgbClr val="E5E0DF"/>
            </a:solidFill>
            <a:prstDash val="solid"/>
          </a:ln>
        </p:spPr>
        <p:txBody>
          <a:bodyPr/>
          <a:lstStyle/>
          <a:p>
            <a:endParaRPr lang="fr-FR" dirty="0"/>
          </a:p>
        </p:txBody>
      </p:sp>
      <p:sp>
        <p:nvSpPr>
          <p:cNvPr id="4" name="Text 2"/>
          <p:cNvSpPr/>
          <p:nvPr/>
        </p:nvSpPr>
        <p:spPr>
          <a:xfrm>
            <a:off x="201029" y="186942"/>
            <a:ext cx="6153472" cy="694373"/>
          </a:xfrm>
          <a:prstGeom prst="rect">
            <a:avLst/>
          </a:prstGeom>
          <a:noFill/>
          <a:ln/>
        </p:spPr>
        <p:txBody>
          <a:bodyPr wrap="none" rtlCol="0" anchor="t"/>
          <a:lstStyle/>
          <a:p>
            <a:r>
              <a:rPr lang="fr-FR" sz="3600" b="1" dirty="0">
                <a:latin typeface="Kanit"/>
              </a:rPr>
              <a:t>CUSTOMERS INFORMATIONS</a:t>
            </a:r>
          </a:p>
        </p:txBody>
      </p:sp>
      <p:sp>
        <p:nvSpPr>
          <p:cNvPr id="6" name="Text 3"/>
          <p:cNvSpPr/>
          <p:nvPr/>
        </p:nvSpPr>
        <p:spPr>
          <a:xfrm>
            <a:off x="2880206" y="1272453"/>
            <a:ext cx="2221944" cy="347186"/>
          </a:xfrm>
          <a:prstGeom prst="rect">
            <a:avLst/>
          </a:prstGeom>
          <a:noFill/>
          <a:ln/>
        </p:spPr>
        <p:txBody>
          <a:bodyPr wrap="none" rtlCol="0" anchor="t"/>
          <a:lstStyle/>
          <a:p>
            <a:pPr marL="0" indent="0" algn="ctr">
              <a:lnSpc>
                <a:spcPts val="2734"/>
              </a:lnSpc>
              <a:buNone/>
            </a:pPr>
            <a:r>
              <a:rPr lang="en-US" sz="2187" dirty="0">
                <a:solidFill>
                  <a:srgbClr val="272D45"/>
                </a:solidFill>
                <a:latin typeface="Kanit" pitchFamily="34" charset="0"/>
                <a:ea typeface="Kanit" pitchFamily="34" charset="-122"/>
                <a:cs typeface="Kanit" pitchFamily="34" charset="-120"/>
              </a:rPr>
              <a:t>Discovery Channels</a:t>
            </a:r>
            <a:endParaRPr lang="en-US" sz="2187" dirty="0"/>
          </a:p>
        </p:txBody>
      </p:sp>
      <p:graphicFrame>
        <p:nvGraphicFramePr>
          <p:cNvPr id="16" name="Chart 15">
            <a:extLst>
              <a:ext uri="{FF2B5EF4-FFF2-40B4-BE49-F238E27FC236}">
                <a16:creationId xmlns:a16="http://schemas.microsoft.com/office/drawing/2014/main" id="{5A52FB1C-17EA-4AB5-969A-662A67D7BC89}"/>
              </a:ext>
            </a:extLst>
          </p:cNvPr>
          <p:cNvGraphicFramePr>
            <a:graphicFrameLocks/>
          </p:cNvGraphicFramePr>
          <p:nvPr>
            <p:extLst>
              <p:ext uri="{D42A27DB-BD31-4B8C-83A1-F6EECF244321}">
                <p14:modId xmlns:p14="http://schemas.microsoft.com/office/powerpoint/2010/main" val="178305418"/>
              </p:ext>
            </p:extLst>
          </p:nvPr>
        </p:nvGraphicFramePr>
        <p:xfrm>
          <a:off x="720846" y="1688923"/>
          <a:ext cx="6594353" cy="5423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90BE43E8-AB6D-4C8C-A2FA-CBA7375956A8}"/>
              </a:ext>
            </a:extLst>
          </p:cNvPr>
          <p:cNvGraphicFramePr>
            <a:graphicFrameLocks/>
          </p:cNvGraphicFramePr>
          <p:nvPr>
            <p:extLst>
              <p:ext uri="{D42A27DB-BD31-4B8C-83A1-F6EECF244321}">
                <p14:modId xmlns:p14="http://schemas.microsoft.com/office/powerpoint/2010/main" val="4166408812"/>
              </p:ext>
            </p:extLst>
          </p:nvPr>
        </p:nvGraphicFramePr>
        <p:xfrm>
          <a:off x="7579895" y="1703861"/>
          <a:ext cx="6966284" cy="5423991"/>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 3">
            <a:extLst>
              <a:ext uri="{FF2B5EF4-FFF2-40B4-BE49-F238E27FC236}">
                <a16:creationId xmlns:a16="http://schemas.microsoft.com/office/drawing/2014/main" id="{04AC90D4-0C4A-45D8-A74D-9962393AABAC}"/>
              </a:ext>
            </a:extLst>
          </p:cNvPr>
          <p:cNvSpPr/>
          <p:nvPr/>
        </p:nvSpPr>
        <p:spPr>
          <a:xfrm>
            <a:off x="9942739" y="1260421"/>
            <a:ext cx="2221944" cy="347186"/>
          </a:xfrm>
          <a:prstGeom prst="rect">
            <a:avLst/>
          </a:prstGeom>
          <a:noFill/>
          <a:ln/>
        </p:spPr>
        <p:txBody>
          <a:bodyPr wrap="none" rtlCol="0" anchor="t"/>
          <a:lstStyle/>
          <a:p>
            <a:pPr marL="0" indent="0" algn="ctr">
              <a:lnSpc>
                <a:spcPts val="2734"/>
              </a:lnSpc>
              <a:buNone/>
            </a:pPr>
            <a:r>
              <a:rPr lang="en-US" sz="2187" dirty="0"/>
              <a:t>Gender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B0BCBC56-2C58-4F0A-99BB-7F43C6761A8C}"/>
              </a:ext>
            </a:extLst>
          </p:cNvPr>
          <p:cNvGraphicFramePr>
            <a:graphicFrameLocks/>
          </p:cNvGraphicFramePr>
          <p:nvPr>
            <p:extLst>
              <p:ext uri="{D42A27DB-BD31-4B8C-83A1-F6EECF244321}">
                <p14:modId xmlns:p14="http://schemas.microsoft.com/office/powerpoint/2010/main" val="223115857"/>
              </p:ext>
            </p:extLst>
          </p:nvPr>
        </p:nvGraphicFramePr>
        <p:xfrm>
          <a:off x="838411" y="2285465"/>
          <a:ext cx="7182853" cy="471871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 3">
            <a:extLst>
              <a:ext uri="{FF2B5EF4-FFF2-40B4-BE49-F238E27FC236}">
                <a16:creationId xmlns:a16="http://schemas.microsoft.com/office/drawing/2014/main" id="{9C6B4290-E4D7-4883-A01D-0C2210567378}"/>
              </a:ext>
            </a:extLst>
          </p:cNvPr>
          <p:cNvSpPr/>
          <p:nvPr/>
        </p:nvSpPr>
        <p:spPr>
          <a:xfrm>
            <a:off x="1888957" y="1675004"/>
            <a:ext cx="4700449" cy="347186"/>
          </a:xfrm>
          <a:prstGeom prst="rect">
            <a:avLst/>
          </a:prstGeom>
          <a:noFill/>
          <a:ln/>
        </p:spPr>
        <p:txBody>
          <a:bodyPr wrap="none" rtlCol="0" anchor="t"/>
          <a:lstStyle/>
          <a:p>
            <a:pPr marL="0" indent="0" algn="ctr">
              <a:lnSpc>
                <a:spcPts val="2734"/>
              </a:lnSpc>
              <a:buNone/>
            </a:pPr>
            <a:r>
              <a:rPr lang="en-US" sz="2400" i="0" dirty="0">
                <a:solidFill>
                  <a:schemeClr val="tx1">
                    <a:lumMod val="95000"/>
                    <a:lumOff val="5000"/>
                  </a:schemeClr>
                </a:solidFill>
                <a:effectLst/>
                <a:latin typeface="Segoe UI Semilight" panose="020B0402040204020203" pitchFamily="34" charset="0"/>
                <a:cs typeface="Segoe UI Semilight" panose="020B0402040204020203" pitchFamily="34" charset="0"/>
              </a:rPr>
              <a:t>Boba Tea Customer Age Segmentation</a:t>
            </a:r>
            <a:endParaRPr lang="en-US" sz="2187"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pSp>
        <p:nvGrpSpPr>
          <p:cNvPr id="36" name="Group 35">
            <a:extLst>
              <a:ext uri="{FF2B5EF4-FFF2-40B4-BE49-F238E27FC236}">
                <a16:creationId xmlns:a16="http://schemas.microsoft.com/office/drawing/2014/main" id="{C1E8B18F-5B71-4F52-8B74-39C1366C2595}"/>
              </a:ext>
            </a:extLst>
          </p:cNvPr>
          <p:cNvGrpSpPr/>
          <p:nvPr/>
        </p:nvGrpSpPr>
        <p:grpSpPr>
          <a:xfrm>
            <a:off x="8037091" y="2352794"/>
            <a:ext cx="6760147" cy="5024231"/>
            <a:chOff x="8159011" y="2276594"/>
            <a:chExt cx="6760147" cy="5024231"/>
          </a:xfrm>
        </p:grpSpPr>
        <p:graphicFrame>
          <p:nvGraphicFramePr>
            <p:cNvPr id="17" name="Chart 16">
              <a:extLst>
                <a:ext uri="{FF2B5EF4-FFF2-40B4-BE49-F238E27FC236}">
                  <a16:creationId xmlns:a16="http://schemas.microsoft.com/office/drawing/2014/main" id="{BA098C64-558E-47B3-8EA2-02E85B630940}"/>
                </a:ext>
              </a:extLst>
            </p:cNvPr>
            <p:cNvGraphicFramePr>
              <a:graphicFrameLocks/>
            </p:cNvGraphicFramePr>
            <p:nvPr>
              <p:extLst>
                <p:ext uri="{D42A27DB-BD31-4B8C-83A1-F6EECF244321}">
                  <p14:modId xmlns:p14="http://schemas.microsoft.com/office/powerpoint/2010/main" val="381590916"/>
                </p:ext>
              </p:extLst>
            </p:nvPr>
          </p:nvGraphicFramePr>
          <p:xfrm>
            <a:off x="8159011" y="2276594"/>
            <a:ext cx="6760147" cy="4505562"/>
          </p:xfrm>
          <a:graphic>
            <a:graphicData uri="http://schemas.openxmlformats.org/drawingml/2006/chart">
              <c:chart xmlns:c="http://schemas.openxmlformats.org/drawingml/2006/chart" xmlns:r="http://schemas.openxmlformats.org/officeDocument/2006/relationships" r:id="rId3"/>
            </a:graphicData>
          </a:graphic>
        </p:graphicFrame>
        <p:grpSp>
          <p:nvGrpSpPr>
            <p:cNvPr id="35" name="Group 34">
              <a:extLst>
                <a:ext uri="{FF2B5EF4-FFF2-40B4-BE49-F238E27FC236}">
                  <a16:creationId xmlns:a16="http://schemas.microsoft.com/office/drawing/2014/main" id="{3C7F83EB-782F-428E-9D42-5AF1D9289F04}"/>
                </a:ext>
              </a:extLst>
            </p:cNvPr>
            <p:cNvGrpSpPr/>
            <p:nvPr/>
          </p:nvGrpSpPr>
          <p:grpSpPr>
            <a:xfrm>
              <a:off x="10226039" y="5407539"/>
              <a:ext cx="2337568" cy="1893286"/>
              <a:chOff x="10363199" y="5300859"/>
              <a:chExt cx="2337568" cy="1893286"/>
            </a:xfrm>
          </p:grpSpPr>
          <p:sp>
            <p:nvSpPr>
              <p:cNvPr id="19" name="Freeform: Shape 18">
                <a:extLst>
                  <a:ext uri="{FF2B5EF4-FFF2-40B4-BE49-F238E27FC236}">
                    <a16:creationId xmlns:a16="http://schemas.microsoft.com/office/drawing/2014/main" id="{7B9171E9-E682-42C6-B817-E13762400B55}"/>
                  </a:ext>
                </a:extLst>
              </p:cNvPr>
              <p:cNvSpPr/>
              <p:nvPr/>
            </p:nvSpPr>
            <p:spPr>
              <a:xfrm>
                <a:off x="10897240" y="5405587"/>
                <a:ext cx="1803527" cy="529481"/>
              </a:xfrm>
              <a:custGeom>
                <a:avLst/>
                <a:gdLst>
                  <a:gd name="connsiteX0" fmla="*/ 0 w 1816812"/>
                  <a:gd name="connsiteY0" fmla="*/ 0 h 451808"/>
                  <a:gd name="connsiteX1" fmla="*/ 1590908 w 1816812"/>
                  <a:gd name="connsiteY1" fmla="*/ 0 h 451808"/>
                  <a:gd name="connsiteX2" fmla="*/ 1816812 w 1816812"/>
                  <a:gd name="connsiteY2" fmla="*/ 225904 h 451808"/>
                  <a:gd name="connsiteX3" fmla="*/ 1590908 w 1816812"/>
                  <a:gd name="connsiteY3" fmla="*/ 451808 h 451808"/>
                  <a:gd name="connsiteX4" fmla="*/ 0 w 1816812"/>
                  <a:gd name="connsiteY4" fmla="*/ 451808 h 451808"/>
                  <a:gd name="connsiteX5" fmla="*/ 0 w 1816812"/>
                  <a:gd name="connsiteY5" fmla="*/ 0 h 45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6812" h="451808">
                    <a:moveTo>
                      <a:pt x="1816812" y="451807"/>
                    </a:moveTo>
                    <a:lnTo>
                      <a:pt x="225904" y="451807"/>
                    </a:lnTo>
                    <a:lnTo>
                      <a:pt x="0" y="225904"/>
                    </a:lnTo>
                    <a:lnTo>
                      <a:pt x="225904" y="1"/>
                    </a:lnTo>
                    <a:lnTo>
                      <a:pt x="1816812" y="1"/>
                    </a:lnTo>
                    <a:lnTo>
                      <a:pt x="1816812" y="451807"/>
                    </a:lnTo>
                    <a:close/>
                  </a:path>
                </a:pathLst>
              </a:custGeom>
              <a:solidFill>
                <a:srgbClr val="D6B39D">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312187" tIns="76201" rIns="142240" bIns="76200"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889000" eaLnBrk="1" fontAlgn="auto" latinLnBrk="0" hangingPunct="1">
                  <a:lnSpc>
                    <a:spcPct val="90000"/>
                  </a:lnSpc>
                  <a:spcBef>
                    <a:spcPct val="0"/>
                  </a:spcBef>
                  <a:spcAft>
                    <a:spcPct val="35000"/>
                  </a:spcAft>
                  <a:buClrTx/>
                  <a:buSzTx/>
                  <a:buFontTx/>
                  <a:buNone/>
                  <a:tabLst/>
                  <a:defRPr/>
                </a:pPr>
                <a:r>
                  <a:rPr kumimoji="0" lang="fr-FR" sz="1200" b="0" i="0" u="none" strike="noStrike" kern="1200" cap="none" spc="0" normalizeH="0" baseline="0" noProof="0">
                    <a:ln>
                      <a:noFill/>
                    </a:ln>
                    <a:solidFill>
                      <a:sysClr val="windowText" lastClr="000000"/>
                    </a:solidFill>
                    <a:effectLst/>
                    <a:uLnTx/>
                    <a:uFillTx/>
                    <a:latin typeface="Calibri" panose="020F0502020204030204"/>
                    <a:ea typeface="+mn-ea"/>
                    <a:cs typeface="+mn-cs"/>
                  </a:rPr>
                  <a:t>Detractor</a:t>
                </a:r>
                <a:endParaRPr kumimoji="0" lang="fr-FR" sz="16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258453CD-B162-4869-8415-A9FF78441AD7}"/>
                  </a:ext>
                </a:extLst>
              </p:cNvPr>
              <p:cNvSpPr/>
              <p:nvPr/>
            </p:nvSpPr>
            <p:spPr>
              <a:xfrm>
                <a:off x="10363200" y="5300859"/>
                <a:ext cx="740872" cy="748089"/>
              </a:xfrm>
              <a:prstGeom prst="ellipse">
                <a:avLst/>
              </a:prstGeom>
              <a:solidFill>
                <a:srgbClr val="D6B39D">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anchor="ctr"/>
              <a:lstStyle>
                <a:lvl1pPr marL="0" indent="0">
                  <a:defRPr sz="1100">
                    <a:solidFill>
                      <a:schemeClr val="lt1">
                        <a:hueOff val="0"/>
                        <a:satOff val="0"/>
                        <a:lumOff val="0"/>
                        <a:alphaOff val="0"/>
                      </a:schemeClr>
                    </a:solidFill>
                    <a:latin typeface="+mn-lt"/>
                    <a:ea typeface="+mn-ea"/>
                    <a:cs typeface="+mn-cs"/>
                  </a:defRPr>
                </a:lvl1pPr>
                <a:lvl2pPr marL="457200" indent="0">
                  <a:defRPr sz="1100">
                    <a:solidFill>
                      <a:schemeClr val="lt1">
                        <a:hueOff val="0"/>
                        <a:satOff val="0"/>
                        <a:lumOff val="0"/>
                        <a:alphaOff val="0"/>
                      </a:schemeClr>
                    </a:solidFill>
                    <a:latin typeface="+mn-lt"/>
                    <a:ea typeface="+mn-ea"/>
                    <a:cs typeface="+mn-cs"/>
                  </a:defRPr>
                </a:lvl2pPr>
                <a:lvl3pPr marL="914400" indent="0">
                  <a:defRPr sz="1100">
                    <a:solidFill>
                      <a:schemeClr val="lt1">
                        <a:hueOff val="0"/>
                        <a:satOff val="0"/>
                        <a:lumOff val="0"/>
                        <a:alphaOff val="0"/>
                      </a:schemeClr>
                    </a:solidFill>
                    <a:latin typeface="+mn-lt"/>
                    <a:ea typeface="+mn-ea"/>
                    <a:cs typeface="+mn-cs"/>
                  </a:defRPr>
                </a:lvl3pPr>
                <a:lvl4pPr marL="1371600" indent="0">
                  <a:defRPr sz="1100">
                    <a:solidFill>
                      <a:schemeClr val="lt1">
                        <a:hueOff val="0"/>
                        <a:satOff val="0"/>
                        <a:lumOff val="0"/>
                        <a:alphaOff val="0"/>
                      </a:schemeClr>
                    </a:solidFill>
                    <a:latin typeface="+mn-lt"/>
                    <a:ea typeface="+mn-ea"/>
                    <a:cs typeface="+mn-cs"/>
                  </a:defRPr>
                </a:lvl4pPr>
                <a:lvl5pPr marL="1828800" indent="0">
                  <a:defRPr sz="1100">
                    <a:solidFill>
                      <a:schemeClr val="lt1">
                        <a:hueOff val="0"/>
                        <a:satOff val="0"/>
                        <a:lumOff val="0"/>
                        <a:alphaOff val="0"/>
                      </a:schemeClr>
                    </a:solidFill>
                    <a:latin typeface="+mn-lt"/>
                    <a:ea typeface="+mn-ea"/>
                    <a:cs typeface="+mn-cs"/>
                  </a:defRPr>
                </a:lvl5pPr>
                <a:lvl6pPr marL="2286000" indent="0">
                  <a:defRPr sz="1100">
                    <a:solidFill>
                      <a:schemeClr val="lt1">
                        <a:hueOff val="0"/>
                        <a:satOff val="0"/>
                        <a:lumOff val="0"/>
                        <a:alphaOff val="0"/>
                      </a:schemeClr>
                    </a:solidFill>
                    <a:latin typeface="+mn-lt"/>
                    <a:ea typeface="+mn-ea"/>
                    <a:cs typeface="+mn-cs"/>
                  </a:defRPr>
                </a:lvl6pPr>
                <a:lvl7pPr marL="2743200" indent="0">
                  <a:defRPr sz="1100">
                    <a:solidFill>
                      <a:schemeClr val="lt1">
                        <a:hueOff val="0"/>
                        <a:satOff val="0"/>
                        <a:lumOff val="0"/>
                        <a:alphaOff val="0"/>
                      </a:schemeClr>
                    </a:solidFill>
                    <a:latin typeface="+mn-lt"/>
                    <a:ea typeface="+mn-ea"/>
                    <a:cs typeface="+mn-cs"/>
                  </a:defRPr>
                </a:lvl7pPr>
                <a:lvl8pPr marL="3200400" indent="0">
                  <a:defRPr sz="1100">
                    <a:solidFill>
                      <a:schemeClr val="lt1">
                        <a:hueOff val="0"/>
                        <a:satOff val="0"/>
                        <a:lumOff val="0"/>
                        <a:alphaOff val="0"/>
                      </a:schemeClr>
                    </a:solidFill>
                    <a:latin typeface="+mn-lt"/>
                    <a:ea typeface="+mn-ea"/>
                    <a:cs typeface="+mn-cs"/>
                  </a:defRPr>
                </a:lvl8pPr>
                <a:lvl9pPr marL="3657600" indent="0">
                  <a:defRPr sz="1100">
                    <a:solidFill>
                      <a:schemeClr val="lt1">
                        <a:hueOff val="0"/>
                        <a:satOff val="0"/>
                        <a:lumOff val="0"/>
                        <a:alphaOff val="0"/>
                      </a:schemeClr>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fld id="{605BD940-D40D-49FD-A735-421CC06464E6}" type="TxLink">
                  <a:rPr kumimoji="0" lang="en-US" sz="800" b="0" i="0" u="none" strike="noStrike" kern="0" cap="none" spc="0" normalizeH="0" baseline="0" noProof="0">
                    <a:ln>
                      <a:noFill/>
                    </a:ln>
                    <a:solidFill>
                      <a:srgbClr val="000000"/>
                    </a:solidFill>
                    <a:effectLst/>
                    <a:uLnTx/>
                    <a:uFillTx/>
                    <a:latin typeface="Calibri"/>
                    <a:ea typeface="+mn-ea"/>
                    <a:cs typeface="Calibri"/>
                  </a:rPr>
                  <a:pPr marL="0" marR="0" lvl="0" indent="0" algn="ctr" defTabSz="914400" eaLnBrk="1" fontAlgn="auto" latinLnBrk="0" hangingPunct="1">
                    <a:lnSpc>
                      <a:spcPct val="100000"/>
                    </a:lnSpc>
                    <a:spcBef>
                      <a:spcPts val="0"/>
                    </a:spcBef>
                    <a:spcAft>
                      <a:spcPts val="0"/>
                    </a:spcAft>
                    <a:buClrTx/>
                    <a:buSzTx/>
                    <a:buFontTx/>
                    <a:buNone/>
                    <a:tabLst/>
                    <a:defRPr/>
                  </a:pPr>
                  <a:t>16%</a:t>
                </a:fld>
                <a:endParaRPr kumimoji="0" lang="fr-FR" sz="800" b="0" i="0" u="none" strike="noStrike" kern="0" cap="none" spc="0" normalizeH="0" baseline="0" noProof="0">
                  <a:ln>
                    <a:noFill/>
                  </a:ln>
                  <a:solidFill>
                    <a:sysClr val="window" lastClr="FFFFFF">
                      <a:hueOff val="0"/>
                      <a:satOff val="0"/>
                      <a:lumOff val="0"/>
                      <a:alphaOff val="0"/>
                    </a:sysClr>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3730F6B7-A35C-4DE1-8910-CA5BE5E9D95C}"/>
                  </a:ext>
                </a:extLst>
              </p:cNvPr>
              <p:cNvSpPr/>
              <p:nvPr/>
            </p:nvSpPr>
            <p:spPr>
              <a:xfrm>
                <a:off x="10897240" y="5980843"/>
                <a:ext cx="1803527" cy="529482"/>
              </a:xfrm>
              <a:custGeom>
                <a:avLst/>
                <a:gdLst>
                  <a:gd name="connsiteX0" fmla="*/ 0 w 1816812"/>
                  <a:gd name="connsiteY0" fmla="*/ 0 h 451808"/>
                  <a:gd name="connsiteX1" fmla="*/ 1590908 w 1816812"/>
                  <a:gd name="connsiteY1" fmla="*/ 0 h 451808"/>
                  <a:gd name="connsiteX2" fmla="*/ 1816812 w 1816812"/>
                  <a:gd name="connsiteY2" fmla="*/ 225904 h 451808"/>
                  <a:gd name="connsiteX3" fmla="*/ 1590908 w 1816812"/>
                  <a:gd name="connsiteY3" fmla="*/ 451808 h 451808"/>
                  <a:gd name="connsiteX4" fmla="*/ 0 w 1816812"/>
                  <a:gd name="connsiteY4" fmla="*/ 451808 h 451808"/>
                  <a:gd name="connsiteX5" fmla="*/ 0 w 1816812"/>
                  <a:gd name="connsiteY5" fmla="*/ 0 h 45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6812" h="451808">
                    <a:moveTo>
                      <a:pt x="1816812" y="451807"/>
                    </a:moveTo>
                    <a:lnTo>
                      <a:pt x="225904" y="451807"/>
                    </a:lnTo>
                    <a:lnTo>
                      <a:pt x="0" y="225904"/>
                    </a:lnTo>
                    <a:lnTo>
                      <a:pt x="225904" y="1"/>
                    </a:lnTo>
                    <a:lnTo>
                      <a:pt x="1816812" y="1"/>
                    </a:lnTo>
                    <a:lnTo>
                      <a:pt x="1816812" y="451807"/>
                    </a:lnTo>
                    <a:close/>
                  </a:path>
                </a:pathLst>
              </a:custGeom>
              <a:solidFill>
                <a:srgbClr val="D6B39D">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312187" tIns="76201" rIns="142240" bIns="76201"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889000" eaLnBrk="1" fontAlgn="auto" latinLnBrk="0" hangingPunct="1">
                  <a:lnSpc>
                    <a:spcPct val="90000"/>
                  </a:lnSpc>
                  <a:spcBef>
                    <a:spcPct val="0"/>
                  </a:spcBef>
                  <a:spcAft>
                    <a:spcPct val="35000"/>
                  </a:spcAft>
                  <a:buClrTx/>
                  <a:buSzTx/>
                  <a:buFontTx/>
                  <a:buNone/>
                  <a:tabLst/>
                  <a:defRPr/>
                </a:pPr>
                <a:r>
                  <a:rPr kumimoji="0" lang="fr-FR" sz="1200" b="0" i="0" u="none" strike="noStrike" kern="1200" cap="none" spc="0" normalizeH="0" baseline="0" noProof="0">
                    <a:ln>
                      <a:noFill/>
                    </a:ln>
                    <a:solidFill>
                      <a:sysClr val="windowText" lastClr="000000"/>
                    </a:solidFill>
                    <a:effectLst/>
                    <a:uLnTx/>
                    <a:uFillTx/>
                    <a:latin typeface="Calibri" panose="020F0502020204030204"/>
                    <a:ea typeface="+mn-ea"/>
                    <a:cs typeface="+mn-cs"/>
                  </a:rPr>
                  <a:t>Passive</a:t>
                </a:r>
                <a:endParaRPr kumimoji="0" lang="fr-FR" sz="16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805A3C96-9780-4F49-94C2-3CF3133159B5}"/>
                  </a:ext>
                </a:extLst>
              </p:cNvPr>
              <p:cNvSpPr/>
              <p:nvPr/>
            </p:nvSpPr>
            <p:spPr>
              <a:xfrm>
                <a:off x="10363199" y="5876828"/>
                <a:ext cx="740872" cy="748089"/>
              </a:xfrm>
              <a:prstGeom prst="ellipse">
                <a:avLst/>
              </a:prstGeom>
              <a:solidFill>
                <a:srgbClr val="D6B39D">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anchor="ctr"/>
              <a:lstStyle>
                <a:lvl1pPr marL="0" indent="0">
                  <a:defRPr sz="1100">
                    <a:solidFill>
                      <a:schemeClr val="lt1">
                        <a:hueOff val="0"/>
                        <a:satOff val="0"/>
                        <a:lumOff val="0"/>
                        <a:alphaOff val="0"/>
                      </a:schemeClr>
                    </a:solidFill>
                    <a:latin typeface="+mn-lt"/>
                    <a:ea typeface="+mn-ea"/>
                    <a:cs typeface="+mn-cs"/>
                  </a:defRPr>
                </a:lvl1pPr>
                <a:lvl2pPr marL="457200" indent="0">
                  <a:defRPr sz="1100">
                    <a:solidFill>
                      <a:schemeClr val="lt1">
                        <a:hueOff val="0"/>
                        <a:satOff val="0"/>
                        <a:lumOff val="0"/>
                        <a:alphaOff val="0"/>
                      </a:schemeClr>
                    </a:solidFill>
                    <a:latin typeface="+mn-lt"/>
                    <a:ea typeface="+mn-ea"/>
                    <a:cs typeface="+mn-cs"/>
                  </a:defRPr>
                </a:lvl2pPr>
                <a:lvl3pPr marL="914400" indent="0">
                  <a:defRPr sz="1100">
                    <a:solidFill>
                      <a:schemeClr val="lt1">
                        <a:hueOff val="0"/>
                        <a:satOff val="0"/>
                        <a:lumOff val="0"/>
                        <a:alphaOff val="0"/>
                      </a:schemeClr>
                    </a:solidFill>
                    <a:latin typeface="+mn-lt"/>
                    <a:ea typeface="+mn-ea"/>
                    <a:cs typeface="+mn-cs"/>
                  </a:defRPr>
                </a:lvl3pPr>
                <a:lvl4pPr marL="1371600" indent="0">
                  <a:defRPr sz="1100">
                    <a:solidFill>
                      <a:schemeClr val="lt1">
                        <a:hueOff val="0"/>
                        <a:satOff val="0"/>
                        <a:lumOff val="0"/>
                        <a:alphaOff val="0"/>
                      </a:schemeClr>
                    </a:solidFill>
                    <a:latin typeface="+mn-lt"/>
                    <a:ea typeface="+mn-ea"/>
                    <a:cs typeface="+mn-cs"/>
                  </a:defRPr>
                </a:lvl4pPr>
                <a:lvl5pPr marL="1828800" indent="0">
                  <a:defRPr sz="1100">
                    <a:solidFill>
                      <a:schemeClr val="lt1">
                        <a:hueOff val="0"/>
                        <a:satOff val="0"/>
                        <a:lumOff val="0"/>
                        <a:alphaOff val="0"/>
                      </a:schemeClr>
                    </a:solidFill>
                    <a:latin typeface="+mn-lt"/>
                    <a:ea typeface="+mn-ea"/>
                    <a:cs typeface="+mn-cs"/>
                  </a:defRPr>
                </a:lvl5pPr>
                <a:lvl6pPr marL="2286000" indent="0">
                  <a:defRPr sz="1100">
                    <a:solidFill>
                      <a:schemeClr val="lt1">
                        <a:hueOff val="0"/>
                        <a:satOff val="0"/>
                        <a:lumOff val="0"/>
                        <a:alphaOff val="0"/>
                      </a:schemeClr>
                    </a:solidFill>
                    <a:latin typeface="+mn-lt"/>
                    <a:ea typeface="+mn-ea"/>
                    <a:cs typeface="+mn-cs"/>
                  </a:defRPr>
                </a:lvl6pPr>
                <a:lvl7pPr marL="2743200" indent="0">
                  <a:defRPr sz="1100">
                    <a:solidFill>
                      <a:schemeClr val="lt1">
                        <a:hueOff val="0"/>
                        <a:satOff val="0"/>
                        <a:lumOff val="0"/>
                        <a:alphaOff val="0"/>
                      </a:schemeClr>
                    </a:solidFill>
                    <a:latin typeface="+mn-lt"/>
                    <a:ea typeface="+mn-ea"/>
                    <a:cs typeface="+mn-cs"/>
                  </a:defRPr>
                </a:lvl7pPr>
                <a:lvl8pPr marL="3200400" indent="0">
                  <a:defRPr sz="1100">
                    <a:solidFill>
                      <a:schemeClr val="lt1">
                        <a:hueOff val="0"/>
                        <a:satOff val="0"/>
                        <a:lumOff val="0"/>
                        <a:alphaOff val="0"/>
                      </a:schemeClr>
                    </a:solidFill>
                    <a:latin typeface="+mn-lt"/>
                    <a:ea typeface="+mn-ea"/>
                    <a:cs typeface="+mn-cs"/>
                  </a:defRPr>
                </a:lvl8pPr>
                <a:lvl9pPr marL="3657600" indent="0">
                  <a:defRPr sz="1100">
                    <a:solidFill>
                      <a:schemeClr val="lt1">
                        <a:hueOff val="0"/>
                        <a:satOff val="0"/>
                        <a:lumOff val="0"/>
                        <a:alphaOff val="0"/>
                      </a:schemeClr>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fld id="{FA56BF47-B45C-49F4-AF8E-C8277FB94314}" type="TxLink">
                  <a:rPr kumimoji="0" lang="en-US" sz="800" b="0" i="0" u="none" strike="noStrike" kern="0" cap="none" spc="0" normalizeH="0" baseline="0" noProof="0">
                    <a:ln>
                      <a:noFill/>
                    </a:ln>
                    <a:solidFill>
                      <a:srgbClr val="000000"/>
                    </a:solidFill>
                    <a:effectLst/>
                    <a:uLnTx/>
                    <a:uFillTx/>
                    <a:latin typeface="Calibri"/>
                    <a:ea typeface="+mn-ea"/>
                    <a:cs typeface="Calibri"/>
                  </a:rPr>
                  <a:pPr marL="0" marR="0" lvl="0" indent="0" algn="ctr" defTabSz="914400" eaLnBrk="1" fontAlgn="auto" latinLnBrk="0" hangingPunct="1">
                    <a:lnSpc>
                      <a:spcPct val="100000"/>
                    </a:lnSpc>
                    <a:spcBef>
                      <a:spcPts val="0"/>
                    </a:spcBef>
                    <a:spcAft>
                      <a:spcPts val="0"/>
                    </a:spcAft>
                    <a:buClrTx/>
                    <a:buSzTx/>
                    <a:buFontTx/>
                    <a:buNone/>
                    <a:tabLst/>
                    <a:defRPr/>
                  </a:pPr>
                  <a:t>37%</a:t>
                </a:fld>
                <a:endParaRPr kumimoji="0" lang="fr-FR" sz="800" b="0" i="0" u="none" strike="noStrike" kern="0" cap="none" spc="0" normalizeH="0" baseline="0" noProof="0">
                  <a:ln>
                    <a:noFill/>
                  </a:ln>
                  <a:solidFill>
                    <a:sysClr val="window" lastClr="FFFFFF">
                      <a:hueOff val="0"/>
                      <a:satOff val="0"/>
                      <a:lumOff val="0"/>
                      <a:alphaOff val="0"/>
                    </a:sysClr>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CF99ECE0-9C78-4613-99CF-2EC904F7A548}"/>
                  </a:ext>
                </a:extLst>
              </p:cNvPr>
              <p:cNvSpPr/>
              <p:nvPr/>
            </p:nvSpPr>
            <p:spPr>
              <a:xfrm>
                <a:off x="10897240" y="6556453"/>
                <a:ext cx="1803527" cy="527297"/>
              </a:xfrm>
              <a:custGeom>
                <a:avLst/>
                <a:gdLst>
                  <a:gd name="connsiteX0" fmla="*/ 0 w 1816812"/>
                  <a:gd name="connsiteY0" fmla="*/ 0 h 451808"/>
                  <a:gd name="connsiteX1" fmla="*/ 1590908 w 1816812"/>
                  <a:gd name="connsiteY1" fmla="*/ 0 h 451808"/>
                  <a:gd name="connsiteX2" fmla="*/ 1816812 w 1816812"/>
                  <a:gd name="connsiteY2" fmla="*/ 225904 h 451808"/>
                  <a:gd name="connsiteX3" fmla="*/ 1590908 w 1816812"/>
                  <a:gd name="connsiteY3" fmla="*/ 451808 h 451808"/>
                  <a:gd name="connsiteX4" fmla="*/ 0 w 1816812"/>
                  <a:gd name="connsiteY4" fmla="*/ 451808 h 451808"/>
                  <a:gd name="connsiteX5" fmla="*/ 0 w 1816812"/>
                  <a:gd name="connsiteY5" fmla="*/ 0 h 45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6812" h="451808">
                    <a:moveTo>
                      <a:pt x="1816812" y="451807"/>
                    </a:moveTo>
                    <a:lnTo>
                      <a:pt x="225904" y="451807"/>
                    </a:lnTo>
                    <a:lnTo>
                      <a:pt x="0" y="225904"/>
                    </a:lnTo>
                    <a:lnTo>
                      <a:pt x="225904" y="1"/>
                    </a:lnTo>
                    <a:lnTo>
                      <a:pt x="1816812" y="1"/>
                    </a:lnTo>
                    <a:lnTo>
                      <a:pt x="1816812" y="451807"/>
                    </a:lnTo>
                    <a:close/>
                  </a:path>
                </a:pathLst>
              </a:custGeom>
              <a:solidFill>
                <a:srgbClr val="D6B39D">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312187" tIns="76201" rIns="142240" bIns="76200"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889000" eaLnBrk="1" fontAlgn="auto" latinLnBrk="0" hangingPunct="1">
                  <a:lnSpc>
                    <a:spcPct val="90000"/>
                  </a:lnSpc>
                  <a:spcBef>
                    <a:spcPct val="0"/>
                  </a:spcBef>
                  <a:spcAft>
                    <a:spcPct val="35000"/>
                  </a:spcAft>
                  <a:buClrTx/>
                  <a:buSzTx/>
                  <a:buFontTx/>
                  <a:buNone/>
                  <a:tabLst/>
                  <a:defRPr/>
                </a:pPr>
                <a:r>
                  <a:rPr kumimoji="0" lang="fr-FR"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Promotor</a:t>
                </a:r>
                <a:endParaRPr kumimoji="0" lang="fr-FR"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9EF6335A-4A2F-4CC1-9520-B5490B3ABE62}"/>
                  </a:ext>
                </a:extLst>
              </p:cNvPr>
              <p:cNvSpPr/>
              <p:nvPr/>
            </p:nvSpPr>
            <p:spPr>
              <a:xfrm>
                <a:off x="10363200" y="6446056"/>
                <a:ext cx="740871" cy="748089"/>
              </a:xfrm>
              <a:prstGeom prst="ellipse">
                <a:avLst/>
              </a:prstGeom>
              <a:solidFill>
                <a:srgbClr val="D6B39D">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anchor="ctr"/>
              <a:lstStyle>
                <a:lvl1pPr marL="0" indent="0">
                  <a:defRPr sz="1100">
                    <a:solidFill>
                      <a:schemeClr val="lt1">
                        <a:hueOff val="0"/>
                        <a:satOff val="0"/>
                        <a:lumOff val="0"/>
                        <a:alphaOff val="0"/>
                      </a:schemeClr>
                    </a:solidFill>
                    <a:latin typeface="+mn-lt"/>
                    <a:ea typeface="+mn-ea"/>
                    <a:cs typeface="+mn-cs"/>
                  </a:defRPr>
                </a:lvl1pPr>
                <a:lvl2pPr marL="457200" indent="0">
                  <a:defRPr sz="1100">
                    <a:solidFill>
                      <a:schemeClr val="lt1">
                        <a:hueOff val="0"/>
                        <a:satOff val="0"/>
                        <a:lumOff val="0"/>
                        <a:alphaOff val="0"/>
                      </a:schemeClr>
                    </a:solidFill>
                    <a:latin typeface="+mn-lt"/>
                    <a:ea typeface="+mn-ea"/>
                    <a:cs typeface="+mn-cs"/>
                  </a:defRPr>
                </a:lvl2pPr>
                <a:lvl3pPr marL="914400" indent="0">
                  <a:defRPr sz="1100">
                    <a:solidFill>
                      <a:schemeClr val="lt1">
                        <a:hueOff val="0"/>
                        <a:satOff val="0"/>
                        <a:lumOff val="0"/>
                        <a:alphaOff val="0"/>
                      </a:schemeClr>
                    </a:solidFill>
                    <a:latin typeface="+mn-lt"/>
                    <a:ea typeface="+mn-ea"/>
                    <a:cs typeface="+mn-cs"/>
                  </a:defRPr>
                </a:lvl3pPr>
                <a:lvl4pPr marL="1371600" indent="0">
                  <a:defRPr sz="1100">
                    <a:solidFill>
                      <a:schemeClr val="lt1">
                        <a:hueOff val="0"/>
                        <a:satOff val="0"/>
                        <a:lumOff val="0"/>
                        <a:alphaOff val="0"/>
                      </a:schemeClr>
                    </a:solidFill>
                    <a:latin typeface="+mn-lt"/>
                    <a:ea typeface="+mn-ea"/>
                    <a:cs typeface="+mn-cs"/>
                  </a:defRPr>
                </a:lvl4pPr>
                <a:lvl5pPr marL="1828800" indent="0">
                  <a:defRPr sz="1100">
                    <a:solidFill>
                      <a:schemeClr val="lt1">
                        <a:hueOff val="0"/>
                        <a:satOff val="0"/>
                        <a:lumOff val="0"/>
                        <a:alphaOff val="0"/>
                      </a:schemeClr>
                    </a:solidFill>
                    <a:latin typeface="+mn-lt"/>
                    <a:ea typeface="+mn-ea"/>
                    <a:cs typeface="+mn-cs"/>
                  </a:defRPr>
                </a:lvl5pPr>
                <a:lvl6pPr marL="2286000" indent="0">
                  <a:defRPr sz="1100">
                    <a:solidFill>
                      <a:schemeClr val="lt1">
                        <a:hueOff val="0"/>
                        <a:satOff val="0"/>
                        <a:lumOff val="0"/>
                        <a:alphaOff val="0"/>
                      </a:schemeClr>
                    </a:solidFill>
                    <a:latin typeface="+mn-lt"/>
                    <a:ea typeface="+mn-ea"/>
                    <a:cs typeface="+mn-cs"/>
                  </a:defRPr>
                </a:lvl6pPr>
                <a:lvl7pPr marL="2743200" indent="0">
                  <a:defRPr sz="1100">
                    <a:solidFill>
                      <a:schemeClr val="lt1">
                        <a:hueOff val="0"/>
                        <a:satOff val="0"/>
                        <a:lumOff val="0"/>
                        <a:alphaOff val="0"/>
                      </a:schemeClr>
                    </a:solidFill>
                    <a:latin typeface="+mn-lt"/>
                    <a:ea typeface="+mn-ea"/>
                    <a:cs typeface="+mn-cs"/>
                  </a:defRPr>
                </a:lvl7pPr>
                <a:lvl8pPr marL="3200400" indent="0">
                  <a:defRPr sz="1100">
                    <a:solidFill>
                      <a:schemeClr val="lt1">
                        <a:hueOff val="0"/>
                        <a:satOff val="0"/>
                        <a:lumOff val="0"/>
                        <a:alphaOff val="0"/>
                      </a:schemeClr>
                    </a:solidFill>
                    <a:latin typeface="+mn-lt"/>
                    <a:ea typeface="+mn-ea"/>
                    <a:cs typeface="+mn-cs"/>
                  </a:defRPr>
                </a:lvl8pPr>
                <a:lvl9pPr marL="3657600" indent="0">
                  <a:defRPr sz="1100">
                    <a:solidFill>
                      <a:schemeClr val="lt1">
                        <a:hueOff val="0"/>
                        <a:satOff val="0"/>
                        <a:lumOff val="0"/>
                        <a:alphaOff val="0"/>
                      </a:schemeClr>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fld id="{7685B512-B5FC-4CE1-8006-B5B636415493}" type="TxLink">
                  <a:rPr kumimoji="0" lang="en-US" sz="800" b="0" i="0" u="none" strike="noStrike" kern="0" cap="none" spc="0" normalizeH="0" baseline="0" noProof="0">
                    <a:ln>
                      <a:noFill/>
                    </a:ln>
                    <a:solidFill>
                      <a:srgbClr val="000000"/>
                    </a:solidFill>
                    <a:effectLst/>
                    <a:uLnTx/>
                    <a:uFillTx/>
                    <a:latin typeface="Calibri"/>
                    <a:ea typeface="+mn-ea"/>
                    <a:cs typeface="Calibri"/>
                  </a:rPr>
                  <a:pPr marL="0" marR="0" lvl="0" indent="0" algn="ctr" defTabSz="914400" eaLnBrk="1" fontAlgn="auto" latinLnBrk="0" hangingPunct="1">
                    <a:lnSpc>
                      <a:spcPct val="100000"/>
                    </a:lnSpc>
                    <a:spcBef>
                      <a:spcPts val="0"/>
                    </a:spcBef>
                    <a:spcAft>
                      <a:spcPts val="0"/>
                    </a:spcAft>
                    <a:buClrTx/>
                    <a:buSzTx/>
                    <a:buFontTx/>
                    <a:buNone/>
                    <a:tabLst/>
                    <a:defRPr/>
                  </a:pPr>
                  <a:t>47%</a:t>
                </a:fld>
                <a:endParaRPr kumimoji="0" lang="fr-FR" sz="800" b="0" i="0" u="none" strike="noStrike" kern="0" cap="none" spc="0" normalizeH="0" baseline="0" noProof="0">
                  <a:ln>
                    <a:noFill/>
                  </a:ln>
                  <a:solidFill>
                    <a:sysClr val="window" lastClr="FFFFFF">
                      <a:hueOff val="0"/>
                      <a:satOff val="0"/>
                      <a:lumOff val="0"/>
                      <a:alphaOff val="0"/>
                    </a:sysClr>
                  </a:solidFill>
                  <a:effectLst/>
                  <a:uLnTx/>
                  <a:uFillTx/>
                  <a:latin typeface="Calibri" panose="020F0502020204030204"/>
                  <a:ea typeface="+mn-ea"/>
                  <a:cs typeface="+mn-cs"/>
                </a:endParaRPr>
              </a:p>
            </p:txBody>
          </p:sp>
        </p:grpSp>
      </p:grpSp>
      <p:sp>
        <p:nvSpPr>
          <p:cNvPr id="32" name="Text 3">
            <a:extLst>
              <a:ext uri="{FF2B5EF4-FFF2-40B4-BE49-F238E27FC236}">
                <a16:creationId xmlns:a16="http://schemas.microsoft.com/office/drawing/2014/main" id="{13CEFB46-88B7-450D-AF49-777A8648005A}"/>
              </a:ext>
            </a:extLst>
          </p:cNvPr>
          <p:cNvSpPr/>
          <p:nvPr/>
        </p:nvSpPr>
        <p:spPr>
          <a:xfrm>
            <a:off x="9066939" y="1714271"/>
            <a:ext cx="4700449" cy="347186"/>
          </a:xfrm>
          <a:prstGeom prst="rect">
            <a:avLst/>
          </a:prstGeom>
          <a:noFill/>
          <a:ln/>
        </p:spPr>
        <p:txBody>
          <a:bodyPr wrap="none" rtlCol="0" anchor="t"/>
          <a:lstStyle/>
          <a:p>
            <a:pPr marL="0" indent="0" algn="ctr">
              <a:lnSpc>
                <a:spcPts val="2734"/>
              </a:lnSpc>
              <a:buNone/>
            </a:pPr>
            <a:r>
              <a:rPr lang="en-US" sz="2187" dirty="0">
                <a:solidFill>
                  <a:schemeClr val="tx1">
                    <a:lumMod val="95000"/>
                    <a:lumOff val="5000"/>
                  </a:schemeClr>
                </a:solidFill>
                <a:latin typeface="Segoe UI Semilight" panose="020B0402040204020203" pitchFamily="34" charset="0"/>
                <a:cs typeface="Segoe UI Semilight" panose="020B0402040204020203" pitchFamily="34" charset="0"/>
              </a:rPr>
              <a:t>Net Promoter Score(NPS)</a:t>
            </a:r>
          </a:p>
        </p:txBody>
      </p:sp>
      <p:sp>
        <p:nvSpPr>
          <p:cNvPr id="15" name="Text 2">
            <a:extLst>
              <a:ext uri="{FF2B5EF4-FFF2-40B4-BE49-F238E27FC236}">
                <a16:creationId xmlns:a16="http://schemas.microsoft.com/office/drawing/2014/main" id="{0F25D12C-F810-4C67-B1A2-FD78EBD099D0}"/>
              </a:ext>
            </a:extLst>
          </p:cNvPr>
          <p:cNvSpPr/>
          <p:nvPr/>
        </p:nvSpPr>
        <p:spPr>
          <a:xfrm>
            <a:off x="201029" y="186942"/>
            <a:ext cx="6153472" cy="694373"/>
          </a:xfrm>
          <a:prstGeom prst="rect">
            <a:avLst/>
          </a:prstGeom>
          <a:noFill/>
          <a:ln/>
        </p:spPr>
        <p:txBody>
          <a:bodyPr wrap="none" rtlCol="0" anchor="t"/>
          <a:lstStyle/>
          <a:p>
            <a:r>
              <a:rPr lang="fr-FR" sz="3600" b="1" dirty="0">
                <a:latin typeface="Kanit"/>
              </a:rPr>
              <a:t>CUSTOMERS INFORMATIONS</a:t>
            </a:r>
          </a:p>
        </p:txBody>
      </p:sp>
    </p:spTree>
    <p:extLst>
      <p:ext uri="{BB962C8B-B14F-4D97-AF65-F5344CB8AC3E}">
        <p14:creationId xmlns:p14="http://schemas.microsoft.com/office/powerpoint/2010/main" val="786928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919DA114-2588-4140-A10A-E18F1F30842D}"/>
              </a:ext>
            </a:extLst>
          </p:cNvPr>
          <p:cNvGraphicFramePr>
            <a:graphicFrameLocks/>
          </p:cNvGraphicFramePr>
          <p:nvPr>
            <p:extLst>
              <p:ext uri="{D42A27DB-BD31-4B8C-83A1-F6EECF244321}">
                <p14:modId xmlns:p14="http://schemas.microsoft.com/office/powerpoint/2010/main" val="2289175457"/>
              </p:ext>
            </p:extLst>
          </p:nvPr>
        </p:nvGraphicFramePr>
        <p:xfrm>
          <a:off x="0" y="1798320"/>
          <a:ext cx="7056120" cy="5090160"/>
        </p:xfrm>
        <a:graphic>
          <a:graphicData uri="http://schemas.openxmlformats.org/drawingml/2006/chart">
            <c:chart xmlns:c="http://schemas.openxmlformats.org/drawingml/2006/chart" xmlns:r="http://schemas.openxmlformats.org/officeDocument/2006/relationships" r:id="rId2"/>
          </a:graphicData>
        </a:graphic>
      </p:graphicFrame>
      <p:sp>
        <p:nvSpPr>
          <p:cNvPr id="8" name="Freeform: Shape 7">
            <a:extLst>
              <a:ext uri="{FF2B5EF4-FFF2-40B4-BE49-F238E27FC236}">
                <a16:creationId xmlns:a16="http://schemas.microsoft.com/office/drawing/2014/main" id="{61AA0558-83A1-40C1-A456-8C5C27BACB4A}"/>
              </a:ext>
            </a:extLst>
          </p:cNvPr>
          <p:cNvSpPr/>
          <p:nvPr/>
        </p:nvSpPr>
        <p:spPr>
          <a:xfrm>
            <a:off x="2447454" y="5342496"/>
            <a:ext cx="2363280" cy="683147"/>
          </a:xfrm>
          <a:custGeom>
            <a:avLst/>
            <a:gdLst>
              <a:gd name="connsiteX0" fmla="*/ 0 w 1816812"/>
              <a:gd name="connsiteY0" fmla="*/ 0 h 451808"/>
              <a:gd name="connsiteX1" fmla="*/ 1590908 w 1816812"/>
              <a:gd name="connsiteY1" fmla="*/ 0 h 451808"/>
              <a:gd name="connsiteX2" fmla="*/ 1816812 w 1816812"/>
              <a:gd name="connsiteY2" fmla="*/ 225904 h 451808"/>
              <a:gd name="connsiteX3" fmla="*/ 1590908 w 1816812"/>
              <a:gd name="connsiteY3" fmla="*/ 451808 h 451808"/>
              <a:gd name="connsiteX4" fmla="*/ 0 w 1816812"/>
              <a:gd name="connsiteY4" fmla="*/ 451808 h 451808"/>
              <a:gd name="connsiteX5" fmla="*/ 0 w 1816812"/>
              <a:gd name="connsiteY5" fmla="*/ 0 h 45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6812" h="451808">
                <a:moveTo>
                  <a:pt x="1816812" y="451807"/>
                </a:moveTo>
                <a:lnTo>
                  <a:pt x="225904" y="451807"/>
                </a:lnTo>
                <a:lnTo>
                  <a:pt x="0" y="225904"/>
                </a:lnTo>
                <a:lnTo>
                  <a:pt x="225904" y="1"/>
                </a:lnTo>
                <a:lnTo>
                  <a:pt x="1816812" y="1"/>
                </a:lnTo>
                <a:lnTo>
                  <a:pt x="1816812" y="451807"/>
                </a:lnTo>
                <a:close/>
              </a:path>
            </a:pathLst>
          </a:custGeom>
          <a:solidFill>
            <a:srgbClr val="D6B39D">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312187" tIns="76201" rIns="142240" bIns="76200"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889000" eaLnBrk="1" fontAlgn="auto" latinLnBrk="0" hangingPunct="1">
              <a:lnSpc>
                <a:spcPct val="90000"/>
              </a:lnSpc>
              <a:spcBef>
                <a:spcPct val="0"/>
              </a:spcBef>
              <a:spcAft>
                <a:spcPct val="35000"/>
              </a:spcAft>
              <a:buClrTx/>
              <a:buSzTx/>
              <a:buFontTx/>
              <a:buNone/>
              <a:tabLst/>
              <a:defRPr/>
            </a:pPr>
            <a:r>
              <a:rPr kumimoji="0" lang="fr-FR" sz="1400" b="0" i="0" u="none" strike="noStrike" kern="1200" cap="none" spc="0" normalizeH="0" baseline="0" noProof="0">
                <a:ln>
                  <a:noFill/>
                </a:ln>
                <a:solidFill>
                  <a:sysClr val="windowText" lastClr="000000"/>
                </a:solidFill>
                <a:effectLst/>
                <a:uLnTx/>
                <a:uFillTx/>
                <a:latin typeface="Calibri" panose="020F0502020204030204"/>
                <a:ea typeface="+mn-ea"/>
                <a:cs typeface="+mn-cs"/>
              </a:rPr>
              <a:t>Good</a:t>
            </a:r>
            <a:endParaRPr kumimoji="0" lang="fr-FR"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7723D63-7CAA-4C86-9CA7-20CC94F2A955}"/>
              </a:ext>
            </a:extLst>
          </p:cNvPr>
          <p:cNvSpPr/>
          <p:nvPr/>
        </p:nvSpPr>
        <p:spPr>
          <a:xfrm>
            <a:off x="1924644" y="5251467"/>
            <a:ext cx="907406" cy="902414"/>
          </a:xfrm>
          <a:prstGeom prst="ellipse">
            <a:avLst/>
          </a:prstGeom>
          <a:solidFill>
            <a:srgbClr val="D6B39D">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anchor="ctr"/>
          <a:lstStyle>
            <a:lvl1pPr marL="0" indent="0">
              <a:defRPr sz="1100">
                <a:solidFill>
                  <a:schemeClr val="lt1">
                    <a:hueOff val="0"/>
                    <a:satOff val="0"/>
                    <a:lumOff val="0"/>
                    <a:alphaOff val="0"/>
                  </a:schemeClr>
                </a:solidFill>
                <a:latin typeface="+mn-lt"/>
                <a:ea typeface="+mn-ea"/>
                <a:cs typeface="+mn-cs"/>
              </a:defRPr>
            </a:lvl1pPr>
            <a:lvl2pPr marL="457200" indent="0">
              <a:defRPr sz="1100">
                <a:solidFill>
                  <a:schemeClr val="lt1">
                    <a:hueOff val="0"/>
                    <a:satOff val="0"/>
                    <a:lumOff val="0"/>
                    <a:alphaOff val="0"/>
                  </a:schemeClr>
                </a:solidFill>
                <a:latin typeface="+mn-lt"/>
                <a:ea typeface="+mn-ea"/>
                <a:cs typeface="+mn-cs"/>
              </a:defRPr>
            </a:lvl2pPr>
            <a:lvl3pPr marL="914400" indent="0">
              <a:defRPr sz="1100">
                <a:solidFill>
                  <a:schemeClr val="lt1">
                    <a:hueOff val="0"/>
                    <a:satOff val="0"/>
                    <a:lumOff val="0"/>
                    <a:alphaOff val="0"/>
                  </a:schemeClr>
                </a:solidFill>
                <a:latin typeface="+mn-lt"/>
                <a:ea typeface="+mn-ea"/>
                <a:cs typeface="+mn-cs"/>
              </a:defRPr>
            </a:lvl3pPr>
            <a:lvl4pPr marL="1371600" indent="0">
              <a:defRPr sz="1100">
                <a:solidFill>
                  <a:schemeClr val="lt1">
                    <a:hueOff val="0"/>
                    <a:satOff val="0"/>
                    <a:lumOff val="0"/>
                    <a:alphaOff val="0"/>
                  </a:schemeClr>
                </a:solidFill>
                <a:latin typeface="+mn-lt"/>
                <a:ea typeface="+mn-ea"/>
                <a:cs typeface="+mn-cs"/>
              </a:defRPr>
            </a:lvl4pPr>
            <a:lvl5pPr marL="1828800" indent="0">
              <a:defRPr sz="1100">
                <a:solidFill>
                  <a:schemeClr val="lt1">
                    <a:hueOff val="0"/>
                    <a:satOff val="0"/>
                    <a:lumOff val="0"/>
                    <a:alphaOff val="0"/>
                  </a:schemeClr>
                </a:solidFill>
                <a:latin typeface="+mn-lt"/>
                <a:ea typeface="+mn-ea"/>
                <a:cs typeface="+mn-cs"/>
              </a:defRPr>
            </a:lvl5pPr>
            <a:lvl6pPr marL="2286000" indent="0">
              <a:defRPr sz="1100">
                <a:solidFill>
                  <a:schemeClr val="lt1">
                    <a:hueOff val="0"/>
                    <a:satOff val="0"/>
                    <a:lumOff val="0"/>
                    <a:alphaOff val="0"/>
                  </a:schemeClr>
                </a:solidFill>
                <a:latin typeface="+mn-lt"/>
                <a:ea typeface="+mn-ea"/>
                <a:cs typeface="+mn-cs"/>
              </a:defRPr>
            </a:lvl6pPr>
            <a:lvl7pPr marL="2743200" indent="0">
              <a:defRPr sz="1100">
                <a:solidFill>
                  <a:schemeClr val="lt1">
                    <a:hueOff val="0"/>
                    <a:satOff val="0"/>
                    <a:lumOff val="0"/>
                    <a:alphaOff val="0"/>
                  </a:schemeClr>
                </a:solidFill>
                <a:latin typeface="+mn-lt"/>
                <a:ea typeface="+mn-ea"/>
                <a:cs typeface="+mn-cs"/>
              </a:defRPr>
            </a:lvl7pPr>
            <a:lvl8pPr marL="3200400" indent="0">
              <a:defRPr sz="1100">
                <a:solidFill>
                  <a:schemeClr val="lt1">
                    <a:hueOff val="0"/>
                    <a:satOff val="0"/>
                    <a:lumOff val="0"/>
                    <a:alphaOff val="0"/>
                  </a:schemeClr>
                </a:solidFill>
                <a:latin typeface="+mn-lt"/>
                <a:ea typeface="+mn-ea"/>
                <a:cs typeface="+mn-cs"/>
              </a:defRPr>
            </a:lvl8pPr>
            <a:lvl9pPr marL="3657600" indent="0">
              <a:defRPr sz="1100">
                <a:solidFill>
                  <a:schemeClr val="lt1">
                    <a:hueOff val="0"/>
                    <a:satOff val="0"/>
                    <a:lumOff val="0"/>
                    <a:alphaOff val="0"/>
                  </a:schemeClr>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fld id="{4A12BC81-53D4-41C4-A728-88D400EACD22}" type="TxLink">
              <a:rPr kumimoji="0" lang="en-US" sz="1100" b="0" i="0" u="none" strike="noStrike" kern="0" cap="none" spc="0" normalizeH="0" baseline="0" noProof="0">
                <a:ln>
                  <a:noFill/>
                </a:ln>
                <a:solidFill>
                  <a:srgbClr val="000000"/>
                </a:solidFill>
                <a:effectLst/>
                <a:uLnTx/>
                <a:uFillTx/>
                <a:latin typeface="Calibri"/>
                <a:ea typeface="+mn-ea"/>
                <a:cs typeface="Calibri"/>
              </a:rPr>
              <a:pPr marL="0" marR="0" lvl="0" indent="0" algn="ctr" defTabSz="914400" eaLnBrk="1" fontAlgn="auto" latinLnBrk="0" hangingPunct="1">
                <a:lnSpc>
                  <a:spcPct val="100000"/>
                </a:lnSpc>
                <a:spcBef>
                  <a:spcPts val="0"/>
                </a:spcBef>
                <a:spcAft>
                  <a:spcPts val="0"/>
                </a:spcAft>
                <a:buClrTx/>
                <a:buSzTx/>
                <a:buFontTx/>
                <a:buNone/>
                <a:tabLst/>
                <a:defRPr/>
              </a:pPr>
              <a:t>59%</a:t>
            </a:fld>
            <a:endParaRPr kumimoji="0" lang="fr-FR" sz="800" b="0" i="0" u="none" strike="noStrike" kern="0" cap="none" spc="0" normalizeH="0" baseline="0" noProof="0" dirty="0">
              <a:ln>
                <a:noFill/>
              </a:ln>
              <a:solidFill>
                <a:sysClr val="window" lastClr="FFFFFF">
                  <a:hueOff val="0"/>
                  <a:satOff val="0"/>
                  <a:lumOff val="0"/>
                  <a:alphaOff val="0"/>
                </a:sysClr>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C31FCEEE-2128-4E6F-AFB9-6BB704829380}"/>
              </a:ext>
            </a:extLst>
          </p:cNvPr>
          <p:cNvSpPr/>
          <p:nvPr/>
        </p:nvSpPr>
        <p:spPr>
          <a:xfrm>
            <a:off x="2442086" y="6076379"/>
            <a:ext cx="2363280" cy="683151"/>
          </a:xfrm>
          <a:custGeom>
            <a:avLst/>
            <a:gdLst>
              <a:gd name="connsiteX0" fmla="*/ 0 w 1816812"/>
              <a:gd name="connsiteY0" fmla="*/ 0 h 451808"/>
              <a:gd name="connsiteX1" fmla="*/ 1590908 w 1816812"/>
              <a:gd name="connsiteY1" fmla="*/ 0 h 451808"/>
              <a:gd name="connsiteX2" fmla="*/ 1816812 w 1816812"/>
              <a:gd name="connsiteY2" fmla="*/ 225904 h 451808"/>
              <a:gd name="connsiteX3" fmla="*/ 1590908 w 1816812"/>
              <a:gd name="connsiteY3" fmla="*/ 451808 h 451808"/>
              <a:gd name="connsiteX4" fmla="*/ 0 w 1816812"/>
              <a:gd name="connsiteY4" fmla="*/ 451808 h 451808"/>
              <a:gd name="connsiteX5" fmla="*/ 0 w 1816812"/>
              <a:gd name="connsiteY5" fmla="*/ 0 h 45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6812" h="451808">
                <a:moveTo>
                  <a:pt x="1816812" y="451807"/>
                </a:moveTo>
                <a:lnTo>
                  <a:pt x="225904" y="451807"/>
                </a:lnTo>
                <a:lnTo>
                  <a:pt x="0" y="225904"/>
                </a:lnTo>
                <a:lnTo>
                  <a:pt x="225904" y="1"/>
                </a:lnTo>
                <a:lnTo>
                  <a:pt x="1816812" y="1"/>
                </a:lnTo>
                <a:lnTo>
                  <a:pt x="1816812" y="451807"/>
                </a:lnTo>
                <a:close/>
              </a:path>
            </a:pathLst>
          </a:custGeom>
          <a:solidFill>
            <a:srgbClr val="D6B39D">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312187" tIns="76201" rIns="142240" bIns="76201"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889000" eaLnBrk="1" fontAlgn="auto" latinLnBrk="0" hangingPunct="1">
              <a:lnSpc>
                <a:spcPct val="90000"/>
              </a:lnSpc>
              <a:spcBef>
                <a:spcPct val="0"/>
              </a:spcBef>
              <a:spcAft>
                <a:spcPct val="35000"/>
              </a:spcAft>
              <a:buClrTx/>
              <a:buSzTx/>
              <a:buFontTx/>
              <a:buNone/>
              <a:tabLst/>
              <a:defRPr/>
            </a:pPr>
            <a:r>
              <a:rPr kumimoji="0" lang="fr-FR" sz="1400" b="0" i="0" u="none" strike="noStrike" kern="1200" cap="none" spc="0" normalizeH="0" baseline="0" noProof="0">
                <a:ln>
                  <a:noFill/>
                </a:ln>
                <a:solidFill>
                  <a:sysClr val="windowText" lastClr="000000"/>
                </a:solidFill>
                <a:effectLst/>
                <a:uLnTx/>
                <a:uFillTx/>
                <a:latin typeface="Calibri" panose="020F0502020204030204"/>
                <a:ea typeface="+mn-ea"/>
                <a:cs typeface="+mn-cs"/>
              </a:rPr>
              <a:t>Bad</a:t>
            </a:r>
            <a:endParaRPr kumimoji="0" lang="fr-FR"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7C554CC4-606E-404D-ADD5-C74A847E9A15}"/>
              </a:ext>
            </a:extLst>
          </p:cNvPr>
          <p:cNvSpPr/>
          <p:nvPr/>
        </p:nvSpPr>
        <p:spPr>
          <a:xfrm>
            <a:off x="1945811" y="5984469"/>
            <a:ext cx="907200" cy="903600"/>
          </a:xfrm>
          <a:prstGeom prst="ellipse">
            <a:avLst/>
          </a:prstGeom>
          <a:solidFill>
            <a:srgbClr val="D6B39D">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anchor="ctr"/>
          <a:lstStyle>
            <a:lvl1pPr marL="0" indent="0">
              <a:defRPr sz="1100">
                <a:solidFill>
                  <a:schemeClr val="lt1">
                    <a:hueOff val="0"/>
                    <a:satOff val="0"/>
                    <a:lumOff val="0"/>
                    <a:alphaOff val="0"/>
                  </a:schemeClr>
                </a:solidFill>
                <a:latin typeface="+mn-lt"/>
                <a:ea typeface="+mn-ea"/>
                <a:cs typeface="+mn-cs"/>
              </a:defRPr>
            </a:lvl1pPr>
            <a:lvl2pPr marL="457200" indent="0">
              <a:defRPr sz="1100">
                <a:solidFill>
                  <a:schemeClr val="lt1">
                    <a:hueOff val="0"/>
                    <a:satOff val="0"/>
                    <a:lumOff val="0"/>
                    <a:alphaOff val="0"/>
                  </a:schemeClr>
                </a:solidFill>
                <a:latin typeface="+mn-lt"/>
                <a:ea typeface="+mn-ea"/>
                <a:cs typeface="+mn-cs"/>
              </a:defRPr>
            </a:lvl2pPr>
            <a:lvl3pPr marL="914400" indent="0">
              <a:defRPr sz="1100">
                <a:solidFill>
                  <a:schemeClr val="lt1">
                    <a:hueOff val="0"/>
                    <a:satOff val="0"/>
                    <a:lumOff val="0"/>
                    <a:alphaOff val="0"/>
                  </a:schemeClr>
                </a:solidFill>
                <a:latin typeface="+mn-lt"/>
                <a:ea typeface="+mn-ea"/>
                <a:cs typeface="+mn-cs"/>
              </a:defRPr>
            </a:lvl3pPr>
            <a:lvl4pPr marL="1371600" indent="0">
              <a:defRPr sz="1100">
                <a:solidFill>
                  <a:schemeClr val="lt1">
                    <a:hueOff val="0"/>
                    <a:satOff val="0"/>
                    <a:lumOff val="0"/>
                    <a:alphaOff val="0"/>
                  </a:schemeClr>
                </a:solidFill>
                <a:latin typeface="+mn-lt"/>
                <a:ea typeface="+mn-ea"/>
                <a:cs typeface="+mn-cs"/>
              </a:defRPr>
            </a:lvl4pPr>
            <a:lvl5pPr marL="1828800" indent="0">
              <a:defRPr sz="1100">
                <a:solidFill>
                  <a:schemeClr val="lt1">
                    <a:hueOff val="0"/>
                    <a:satOff val="0"/>
                    <a:lumOff val="0"/>
                    <a:alphaOff val="0"/>
                  </a:schemeClr>
                </a:solidFill>
                <a:latin typeface="+mn-lt"/>
                <a:ea typeface="+mn-ea"/>
                <a:cs typeface="+mn-cs"/>
              </a:defRPr>
            </a:lvl5pPr>
            <a:lvl6pPr marL="2286000" indent="0">
              <a:defRPr sz="1100">
                <a:solidFill>
                  <a:schemeClr val="lt1">
                    <a:hueOff val="0"/>
                    <a:satOff val="0"/>
                    <a:lumOff val="0"/>
                    <a:alphaOff val="0"/>
                  </a:schemeClr>
                </a:solidFill>
                <a:latin typeface="+mn-lt"/>
                <a:ea typeface="+mn-ea"/>
                <a:cs typeface="+mn-cs"/>
              </a:defRPr>
            </a:lvl6pPr>
            <a:lvl7pPr marL="2743200" indent="0">
              <a:defRPr sz="1100">
                <a:solidFill>
                  <a:schemeClr val="lt1">
                    <a:hueOff val="0"/>
                    <a:satOff val="0"/>
                    <a:lumOff val="0"/>
                    <a:alphaOff val="0"/>
                  </a:schemeClr>
                </a:solidFill>
                <a:latin typeface="+mn-lt"/>
                <a:ea typeface="+mn-ea"/>
                <a:cs typeface="+mn-cs"/>
              </a:defRPr>
            </a:lvl7pPr>
            <a:lvl8pPr marL="3200400" indent="0">
              <a:defRPr sz="1100">
                <a:solidFill>
                  <a:schemeClr val="lt1">
                    <a:hueOff val="0"/>
                    <a:satOff val="0"/>
                    <a:lumOff val="0"/>
                    <a:alphaOff val="0"/>
                  </a:schemeClr>
                </a:solidFill>
                <a:latin typeface="+mn-lt"/>
                <a:ea typeface="+mn-ea"/>
                <a:cs typeface="+mn-cs"/>
              </a:defRPr>
            </a:lvl8pPr>
            <a:lvl9pPr marL="3657600" indent="0">
              <a:defRPr sz="1100">
                <a:solidFill>
                  <a:schemeClr val="lt1">
                    <a:hueOff val="0"/>
                    <a:satOff val="0"/>
                    <a:lumOff val="0"/>
                    <a:alphaOff val="0"/>
                  </a:schemeClr>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fld id="{4164C658-6C5C-480A-A5B7-444C4B98E1F3}" type="TxLink">
              <a:rPr kumimoji="0" lang="en-US" sz="1100" b="0" i="0" u="none" strike="noStrike" kern="0" cap="none" spc="0" normalizeH="0" baseline="0" noProof="0">
                <a:ln>
                  <a:noFill/>
                </a:ln>
                <a:solidFill>
                  <a:srgbClr val="000000"/>
                </a:solidFill>
                <a:effectLst/>
                <a:uLnTx/>
                <a:uFillTx/>
                <a:latin typeface="Calibri"/>
                <a:ea typeface="+mn-ea"/>
                <a:cs typeface="Calibri"/>
              </a:rPr>
              <a:pPr marL="0" marR="0" lvl="0" indent="0" algn="ctr" defTabSz="914400" eaLnBrk="1" fontAlgn="auto" latinLnBrk="0" hangingPunct="1">
                <a:lnSpc>
                  <a:spcPct val="100000"/>
                </a:lnSpc>
                <a:spcBef>
                  <a:spcPts val="0"/>
                </a:spcBef>
                <a:spcAft>
                  <a:spcPts val="0"/>
                </a:spcAft>
                <a:buClrTx/>
                <a:buSzTx/>
                <a:buFontTx/>
                <a:buNone/>
                <a:tabLst/>
                <a:defRPr/>
              </a:pPr>
              <a:t>41%</a:t>
            </a:fld>
            <a:endParaRPr kumimoji="0" lang="fr-FR" sz="800" b="0" i="0" u="none" strike="noStrike" kern="0" cap="none" spc="0" normalizeH="0" baseline="0" noProof="0" dirty="0">
              <a:ln>
                <a:noFill/>
              </a:ln>
              <a:solidFill>
                <a:sysClr val="window" lastClr="FFFFFF">
                  <a:hueOff val="0"/>
                  <a:satOff val="0"/>
                  <a:lumOff val="0"/>
                  <a:alphaOff val="0"/>
                </a:sysClr>
              </a:solidFill>
              <a:effectLst/>
              <a:uLnTx/>
              <a:uFillTx/>
              <a:latin typeface="Calibri" panose="020F0502020204030204"/>
              <a:ea typeface="+mn-ea"/>
              <a:cs typeface="+mn-cs"/>
            </a:endParaRPr>
          </a:p>
        </p:txBody>
      </p:sp>
      <p:graphicFrame>
        <p:nvGraphicFramePr>
          <p:cNvPr id="13" name="Chart 12">
            <a:extLst>
              <a:ext uri="{FF2B5EF4-FFF2-40B4-BE49-F238E27FC236}">
                <a16:creationId xmlns:a16="http://schemas.microsoft.com/office/drawing/2014/main" id="{4774E111-6244-4423-AE26-C7E71E595CCF}"/>
              </a:ext>
            </a:extLst>
          </p:cNvPr>
          <p:cNvGraphicFramePr>
            <a:graphicFrameLocks/>
          </p:cNvGraphicFramePr>
          <p:nvPr>
            <p:extLst>
              <p:ext uri="{D42A27DB-BD31-4B8C-83A1-F6EECF244321}">
                <p14:modId xmlns:p14="http://schemas.microsoft.com/office/powerpoint/2010/main" val="2360400426"/>
              </p:ext>
            </p:extLst>
          </p:nvPr>
        </p:nvGraphicFramePr>
        <p:xfrm>
          <a:off x="7483651" y="1792709"/>
          <a:ext cx="6845968" cy="551046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3">
            <a:extLst>
              <a:ext uri="{FF2B5EF4-FFF2-40B4-BE49-F238E27FC236}">
                <a16:creationId xmlns:a16="http://schemas.microsoft.com/office/drawing/2014/main" id="{9574FF12-743E-483E-AB32-32E5898B7553}"/>
              </a:ext>
            </a:extLst>
          </p:cNvPr>
          <p:cNvSpPr/>
          <p:nvPr/>
        </p:nvSpPr>
        <p:spPr>
          <a:xfrm>
            <a:off x="8568442" y="1467224"/>
            <a:ext cx="4700449" cy="347186"/>
          </a:xfrm>
          <a:prstGeom prst="rect">
            <a:avLst/>
          </a:prstGeom>
          <a:noFill/>
          <a:ln/>
        </p:spPr>
        <p:txBody>
          <a:bodyPr wrap="none" rtlCol="0" anchor="t"/>
          <a:lstStyle/>
          <a:p>
            <a:pPr marL="0" indent="0" algn="ctr">
              <a:lnSpc>
                <a:spcPts val="2734"/>
              </a:lnSpc>
              <a:buNone/>
            </a:pPr>
            <a:r>
              <a:rPr lang="en-US" sz="2187" dirty="0">
                <a:solidFill>
                  <a:schemeClr val="tx1">
                    <a:lumMod val="95000"/>
                    <a:lumOff val="5000"/>
                  </a:schemeClr>
                </a:solidFill>
                <a:latin typeface="Segoe UI Semilight" panose="020B0402040204020203" pitchFamily="34" charset="0"/>
                <a:cs typeface="Segoe UI Semilight" panose="020B0402040204020203" pitchFamily="34" charset="0"/>
              </a:rPr>
              <a:t>Average Rating of product &amp; shop &amp; Staff</a:t>
            </a:r>
          </a:p>
        </p:txBody>
      </p:sp>
      <p:sp>
        <p:nvSpPr>
          <p:cNvPr id="15" name="Text 3">
            <a:extLst>
              <a:ext uri="{FF2B5EF4-FFF2-40B4-BE49-F238E27FC236}">
                <a16:creationId xmlns:a16="http://schemas.microsoft.com/office/drawing/2014/main" id="{FF369343-F381-4A61-91F2-D512E1858438}"/>
              </a:ext>
            </a:extLst>
          </p:cNvPr>
          <p:cNvSpPr/>
          <p:nvPr/>
        </p:nvSpPr>
        <p:spPr>
          <a:xfrm>
            <a:off x="1177835" y="1341120"/>
            <a:ext cx="4700449" cy="347186"/>
          </a:xfrm>
          <a:prstGeom prst="rect">
            <a:avLst/>
          </a:prstGeom>
          <a:noFill/>
          <a:ln/>
        </p:spPr>
        <p:txBody>
          <a:bodyPr wrap="none" rtlCol="0" anchor="t"/>
          <a:lstStyle/>
          <a:p>
            <a:pPr marL="0" indent="0" algn="ctr">
              <a:lnSpc>
                <a:spcPts val="2734"/>
              </a:lnSpc>
              <a:buNone/>
            </a:pPr>
            <a:r>
              <a:rPr lang="en-US" sz="2187" dirty="0">
                <a:solidFill>
                  <a:schemeClr val="tx1">
                    <a:lumMod val="95000"/>
                    <a:lumOff val="5000"/>
                  </a:schemeClr>
                </a:solidFill>
                <a:latin typeface="Segoe UI Semilight" panose="020B0402040204020203" pitchFamily="34" charset="0"/>
                <a:cs typeface="Segoe UI Semilight" panose="020B0402040204020203" pitchFamily="34" charset="0"/>
              </a:rPr>
              <a:t>Customer Satisfaction(CSAT)</a:t>
            </a:r>
          </a:p>
        </p:txBody>
      </p:sp>
      <p:sp>
        <p:nvSpPr>
          <p:cNvPr id="12" name="Text 2">
            <a:extLst>
              <a:ext uri="{FF2B5EF4-FFF2-40B4-BE49-F238E27FC236}">
                <a16:creationId xmlns:a16="http://schemas.microsoft.com/office/drawing/2014/main" id="{6BB87916-CDE0-4F08-8A90-6C47524A4F2C}"/>
              </a:ext>
            </a:extLst>
          </p:cNvPr>
          <p:cNvSpPr/>
          <p:nvPr/>
        </p:nvSpPr>
        <p:spPr>
          <a:xfrm>
            <a:off x="201029" y="186942"/>
            <a:ext cx="6153472" cy="694373"/>
          </a:xfrm>
          <a:prstGeom prst="rect">
            <a:avLst/>
          </a:prstGeom>
          <a:noFill/>
          <a:ln/>
        </p:spPr>
        <p:txBody>
          <a:bodyPr wrap="none" rtlCol="0" anchor="t"/>
          <a:lstStyle/>
          <a:p>
            <a:r>
              <a:rPr lang="fr-FR" sz="3600" b="1" dirty="0">
                <a:latin typeface="Kanit"/>
              </a:rPr>
              <a:t>CUSTOMERS FEEDBACK</a:t>
            </a:r>
          </a:p>
        </p:txBody>
      </p:sp>
    </p:spTree>
    <p:extLst>
      <p:ext uri="{BB962C8B-B14F-4D97-AF65-F5344CB8AC3E}">
        <p14:creationId xmlns:p14="http://schemas.microsoft.com/office/powerpoint/2010/main" val="283963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B8EB39-A078-4DD5-8C75-CF808E2AEC78}"/>
              </a:ext>
            </a:extLst>
          </p:cNvPr>
          <p:cNvPicPr>
            <a:picLocks noChangeAspect="1"/>
          </p:cNvPicPr>
          <p:nvPr/>
        </p:nvPicPr>
        <p:blipFill>
          <a:blip r:embed="rId2"/>
          <a:stretch>
            <a:fillRect/>
          </a:stretch>
        </p:blipFill>
        <p:spPr>
          <a:xfrm>
            <a:off x="0" y="1219199"/>
            <a:ext cx="14630400" cy="7007583"/>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3F71B783-B854-4071-A61D-6C29593F5D31}"/>
              </a:ext>
            </a:extLst>
          </p:cNvPr>
          <p:cNvSpPr/>
          <p:nvPr/>
        </p:nvSpPr>
        <p:spPr>
          <a:xfrm>
            <a:off x="0" y="0"/>
            <a:ext cx="14630400" cy="109307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fr-FR" sz="2800" b="1" dirty="0"/>
              <a:t>DASHBOARD DELIVERY TO THE MANAGER OF EXCEL BOBA TEA</a:t>
            </a:r>
          </a:p>
        </p:txBody>
      </p:sp>
    </p:spTree>
    <p:extLst>
      <p:ext uri="{BB962C8B-B14F-4D97-AF65-F5344CB8AC3E}">
        <p14:creationId xmlns:p14="http://schemas.microsoft.com/office/powerpoint/2010/main" val="1736515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xcel Boaba Tea Colorful">
    <a:dk1>
      <a:sysClr val="windowText" lastClr="000000"/>
    </a:dk1>
    <a:lt1>
      <a:sysClr val="window" lastClr="FFFFFF"/>
    </a:lt1>
    <a:dk2>
      <a:srgbClr val="F0EDCA"/>
    </a:dk2>
    <a:lt2>
      <a:srgbClr val="29160C"/>
    </a:lt2>
    <a:accent1>
      <a:srgbClr val="D6B39D"/>
    </a:accent1>
    <a:accent2>
      <a:srgbClr val="E1A676"/>
    </a:accent2>
    <a:accent3>
      <a:srgbClr val="5B3C26"/>
    </a:accent3>
    <a:accent4>
      <a:srgbClr val="EBC990"/>
    </a:accent4>
    <a:accent5>
      <a:srgbClr val="DCA13F"/>
    </a:accent5>
    <a:accent6>
      <a:srgbClr val="B58B4B"/>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Excel Boaba Tea Colorful">
    <a:dk1>
      <a:sysClr val="windowText" lastClr="000000"/>
    </a:dk1>
    <a:lt1>
      <a:sysClr val="window" lastClr="FFFFFF"/>
    </a:lt1>
    <a:dk2>
      <a:srgbClr val="F0EDCA"/>
    </a:dk2>
    <a:lt2>
      <a:srgbClr val="29160C"/>
    </a:lt2>
    <a:accent1>
      <a:srgbClr val="D6B39D"/>
    </a:accent1>
    <a:accent2>
      <a:srgbClr val="E1A676"/>
    </a:accent2>
    <a:accent3>
      <a:srgbClr val="5B3C26"/>
    </a:accent3>
    <a:accent4>
      <a:srgbClr val="EBC990"/>
    </a:accent4>
    <a:accent5>
      <a:srgbClr val="DCA13F"/>
    </a:accent5>
    <a:accent6>
      <a:srgbClr val="B58B4B"/>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Excel Boaba Tea Colorful">
    <a:dk1>
      <a:sysClr val="windowText" lastClr="000000"/>
    </a:dk1>
    <a:lt1>
      <a:sysClr val="window" lastClr="FFFFFF"/>
    </a:lt1>
    <a:dk2>
      <a:srgbClr val="F0EDCA"/>
    </a:dk2>
    <a:lt2>
      <a:srgbClr val="29160C"/>
    </a:lt2>
    <a:accent1>
      <a:srgbClr val="D6B39D"/>
    </a:accent1>
    <a:accent2>
      <a:srgbClr val="E1A676"/>
    </a:accent2>
    <a:accent3>
      <a:srgbClr val="5B3C26"/>
    </a:accent3>
    <a:accent4>
      <a:srgbClr val="EBC990"/>
    </a:accent4>
    <a:accent5>
      <a:srgbClr val="DCA13F"/>
    </a:accent5>
    <a:accent6>
      <a:srgbClr val="B58B4B"/>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Excel Boaba Tea Colorful">
    <a:dk1>
      <a:sysClr val="windowText" lastClr="000000"/>
    </a:dk1>
    <a:lt1>
      <a:sysClr val="window" lastClr="FFFFFF"/>
    </a:lt1>
    <a:dk2>
      <a:srgbClr val="F0EDCA"/>
    </a:dk2>
    <a:lt2>
      <a:srgbClr val="29160C"/>
    </a:lt2>
    <a:accent1>
      <a:srgbClr val="D6B39D"/>
    </a:accent1>
    <a:accent2>
      <a:srgbClr val="E1A676"/>
    </a:accent2>
    <a:accent3>
      <a:srgbClr val="5B3C26"/>
    </a:accent3>
    <a:accent4>
      <a:srgbClr val="EBC990"/>
    </a:accent4>
    <a:accent5>
      <a:srgbClr val="DCA13F"/>
    </a:accent5>
    <a:accent6>
      <a:srgbClr val="B58B4B"/>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Excel Boaba Tea Colorful">
    <a:dk1>
      <a:sysClr val="windowText" lastClr="000000"/>
    </a:dk1>
    <a:lt1>
      <a:sysClr val="window" lastClr="FFFFFF"/>
    </a:lt1>
    <a:dk2>
      <a:srgbClr val="F0EDCA"/>
    </a:dk2>
    <a:lt2>
      <a:srgbClr val="29160C"/>
    </a:lt2>
    <a:accent1>
      <a:srgbClr val="D6B39D"/>
    </a:accent1>
    <a:accent2>
      <a:srgbClr val="E1A676"/>
    </a:accent2>
    <a:accent3>
      <a:srgbClr val="5B3C26"/>
    </a:accent3>
    <a:accent4>
      <a:srgbClr val="EBC990"/>
    </a:accent4>
    <a:accent5>
      <a:srgbClr val="DCA13F"/>
    </a:accent5>
    <a:accent6>
      <a:srgbClr val="B58B4B"/>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Excel Boaba Tea Colorful">
    <a:dk1>
      <a:sysClr val="windowText" lastClr="000000"/>
    </a:dk1>
    <a:lt1>
      <a:sysClr val="window" lastClr="FFFFFF"/>
    </a:lt1>
    <a:dk2>
      <a:srgbClr val="F0EDCA"/>
    </a:dk2>
    <a:lt2>
      <a:srgbClr val="29160C"/>
    </a:lt2>
    <a:accent1>
      <a:srgbClr val="D6B39D"/>
    </a:accent1>
    <a:accent2>
      <a:srgbClr val="E1A676"/>
    </a:accent2>
    <a:accent3>
      <a:srgbClr val="5B3C26"/>
    </a:accent3>
    <a:accent4>
      <a:srgbClr val="EBC990"/>
    </a:accent4>
    <a:accent5>
      <a:srgbClr val="DCA13F"/>
    </a:accent5>
    <a:accent6>
      <a:srgbClr val="B58B4B"/>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974</TotalTime>
  <Words>358</Words>
  <Application>Microsoft Office PowerPoint</Application>
  <PresentationFormat>Custom</PresentationFormat>
  <Paragraphs>93</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Aharoni</vt:lpstr>
      <vt:lpstr>Arial</vt:lpstr>
      <vt:lpstr>Calibri</vt:lpstr>
      <vt:lpstr>Kanit</vt:lpstr>
      <vt:lpstr>Martel Sans</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Spaak NGOMA</cp:lastModifiedBy>
  <cp:revision>43</cp:revision>
  <dcterms:created xsi:type="dcterms:W3CDTF">2023-12-30T11:06:18Z</dcterms:created>
  <dcterms:modified xsi:type="dcterms:W3CDTF">2024-01-08T06:39:40Z</dcterms:modified>
</cp:coreProperties>
</file>